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8" r:id="rId3"/>
  </p:sldMasterIdLst>
  <p:notesMasterIdLst>
    <p:notesMasterId r:id="rId82"/>
  </p:notesMasterIdLst>
  <p:handoutMasterIdLst>
    <p:handoutMasterId r:id="rId107"/>
  </p:handoutMasterIdLst>
  <p:sldIdLst>
    <p:sldId id="605" r:id="rId4"/>
    <p:sldId id="848" r:id="rId5"/>
    <p:sldId id="1185" r:id="rId6"/>
    <p:sldId id="1222" r:id="rId7"/>
    <p:sldId id="1216" r:id="rId8"/>
    <p:sldId id="1219" r:id="rId9"/>
    <p:sldId id="1186" r:id="rId10"/>
    <p:sldId id="1415" r:id="rId11"/>
    <p:sldId id="1510" r:id="rId12"/>
    <p:sldId id="1511" r:id="rId13"/>
    <p:sldId id="1417" r:id="rId14"/>
    <p:sldId id="1242" r:id="rId15"/>
    <p:sldId id="1283" r:id="rId16"/>
    <p:sldId id="1284" r:id="rId17"/>
    <p:sldId id="1243" r:id="rId18"/>
    <p:sldId id="1244" r:id="rId19"/>
    <p:sldId id="1245" r:id="rId20"/>
    <p:sldId id="1246" r:id="rId21"/>
    <p:sldId id="1247" r:id="rId22"/>
    <p:sldId id="1248" r:id="rId23"/>
    <p:sldId id="1285" r:id="rId24"/>
    <p:sldId id="1249" r:id="rId25"/>
    <p:sldId id="1250" r:id="rId26"/>
    <p:sldId id="1251" r:id="rId27"/>
    <p:sldId id="1252" r:id="rId28"/>
    <p:sldId id="1278" r:id="rId29"/>
    <p:sldId id="1280" r:id="rId30"/>
    <p:sldId id="1281" r:id="rId31"/>
    <p:sldId id="1253" r:id="rId32"/>
    <p:sldId id="1274" r:id="rId33"/>
    <p:sldId id="1275" r:id="rId34"/>
    <p:sldId id="1276" r:id="rId35"/>
    <p:sldId id="1286" r:id="rId36"/>
    <p:sldId id="1287" r:id="rId37"/>
    <p:sldId id="1288" r:id="rId38"/>
    <p:sldId id="1289" r:id="rId39"/>
    <p:sldId id="1290" r:id="rId40"/>
    <p:sldId id="1291" r:id="rId41"/>
    <p:sldId id="1292" r:id="rId42"/>
    <p:sldId id="1353" r:id="rId43"/>
    <p:sldId id="1352" r:id="rId44"/>
    <p:sldId id="1354" r:id="rId45"/>
    <p:sldId id="1355" r:id="rId46"/>
    <p:sldId id="1356" r:id="rId47"/>
    <p:sldId id="1357" r:id="rId48"/>
    <p:sldId id="1358" r:id="rId49"/>
    <p:sldId id="1359" r:id="rId50"/>
    <p:sldId id="1223" r:id="rId51"/>
    <p:sldId id="1224" r:id="rId52"/>
    <p:sldId id="1225" r:id="rId53"/>
    <p:sldId id="1226" r:id="rId54"/>
    <p:sldId id="1227" r:id="rId55"/>
    <p:sldId id="1228" r:id="rId56"/>
    <p:sldId id="1229" r:id="rId57"/>
    <p:sldId id="1230" r:id="rId58"/>
    <p:sldId id="1231" r:id="rId59"/>
    <p:sldId id="1232" r:id="rId60"/>
    <p:sldId id="1233" r:id="rId61"/>
    <p:sldId id="1234" r:id="rId62"/>
    <p:sldId id="1235" r:id="rId63"/>
    <p:sldId id="1236" r:id="rId64"/>
    <p:sldId id="1237" r:id="rId65"/>
    <p:sldId id="1238" r:id="rId66"/>
    <p:sldId id="1239" r:id="rId67"/>
    <p:sldId id="1240" r:id="rId68"/>
    <p:sldId id="1241" r:id="rId69"/>
    <p:sldId id="1277" r:id="rId70"/>
    <p:sldId id="1293" r:id="rId71"/>
    <p:sldId id="1294" r:id="rId72"/>
    <p:sldId id="1365" r:id="rId73"/>
    <p:sldId id="1366" r:id="rId74"/>
    <p:sldId id="1367" r:id="rId75"/>
    <p:sldId id="1338" r:id="rId76"/>
    <p:sldId id="1339" r:id="rId77"/>
    <p:sldId id="1295" r:id="rId78"/>
    <p:sldId id="1296" r:id="rId79"/>
    <p:sldId id="1297" r:id="rId80"/>
    <p:sldId id="1298" r:id="rId81"/>
    <p:sldId id="1341" r:id="rId83"/>
    <p:sldId id="1342" r:id="rId84"/>
    <p:sldId id="1343" r:id="rId85"/>
    <p:sldId id="1344" r:id="rId86"/>
    <p:sldId id="1345" r:id="rId87"/>
    <p:sldId id="1347" r:id="rId88"/>
    <p:sldId id="1348" r:id="rId89"/>
    <p:sldId id="1349" r:id="rId90"/>
    <p:sldId id="1350" r:id="rId91"/>
    <p:sldId id="1351" r:id="rId92"/>
    <p:sldId id="1360" r:id="rId93"/>
    <p:sldId id="1361" r:id="rId94"/>
    <p:sldId id="1362" r:id="rId95"/>
    <p:sldId id="1363" r:id="rId96"/>
    <p:sldId id="1364" r:id="rId97"/>
    <p:sldId id="1368" r:id="rId98"/>
    <p:sldId id="1369" r:id="rId99"/>
    <p:sldId id="1370" r:id="rId100"/>
    <p:sldId id="1371" r:id="rId101"/>
    <p:sldId id="1372" r:id="rId102"/>
    <p:sldId id="1418" r:id="rId103"/>
    <p:sldId id="1373" r:id="rId104"/>
    <p:sldId id="1374" r:id="rId105"/>
    <p:sldId id="934" r:id="rId106"/>
  </p:sldIdLst>
  <p:sldSz cx="12190095" cy="6859270"/>
  <p:notesSz cx="6858000" cy="9144000"/>
  <p:embeddedFontLst>
    <p:embeddedFont>
      <p:font typeface="微软雅黑" panose="020B0503020204020204" pitchFamily="34" charset="-122"/>
      <p:regular r:id="rId111"/>
    </p:embeddedFont>
    <p:embeddedFont>
      <p:font typeface="黑体" panose="02010609060101010101" pitchFamily="49" charset="-122"/>
      <p:regular r:id="rId112"/>
    </p:embeddedFont>
    <p:embeddedFont>
      <p:font typeface="Calibri" panose="020F0502020204030204" charset="0"/>
      <p:regular r:id="rId113"/>
      <p:bold r:id="rId114"/>
      <p:italic r:id="rId115"/>
      <p:boldItalic r:id="rId116"/>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6424"/>
    <a:srgbClr val="DBEBC8"/>
    <a:srgbClr val="EAF5E4"/>
    <a:srgbClr val="4E6424"/>
    <a:srgbClr val="FFC562"/>
    <a:srgbClr val="FFC662"/>
    <a:srgbClr val="FFCA53"/>
    <a:srgbClr val="FFC954"/>
    <a:srgbClr val="FFA933"/>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294" autoAdjust="0"/>
    <p:restoredTop sz="94238" autoAdjust="0"/>
  </p:normalViewPr>
  <p:slideViewPr>
    <p:cSldViewPr>
      <p:cViewPr varScale="1">
        <p:scale>
          <a:sx n="114" d="100"/>
          <a:sy n="114" d="100"/>
        </p:scale>
        <p:origin x="-456" y="-96"/>
      </p:cViewPr>
      <p:guideLst>
        <p:guide orient="horz" pos="2346"/>
        <p:guide pos="386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notesMaster" Target="notesMasters/notes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6" Type="http://schemas.openxmlformats.org/officeDocument/2006/relationships/font" Target="fonts/font6.fntdata"/><Relationship Id="rId115" Type="http://schemas.openxmlformats.org/officeDocument/2006/relationships/font" Target="fonts/font5.fntdata"/><Relationship Id="rId114" Type="http://schemas.openxmlformats.org/officeDocument/2006/relationships/font" Target="fonts/font4.fntdata"/><Relationship Id="rId113" Type="http://schemas.openxmlformats.org/officeDocument/2006/relationships/font" Target="fonts/font3.fntdata"/><Relationship Id="rId112" Type="http://schemas.openxmlformats.org/officeDocument/2006/relationships/font" Target="fonts/font2.fntdata"/><Relationship Id="rId111" Type="http://schemas.openxmlformats.org/officeDocument/2006/relationships/font" Target="fonts/font1.fntdata"/><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handoutMaster" Target="handoutMasters/handoutMaster1.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a:t>1</a:t>
            </a: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1</a:t>
            </a:r>
            <a:endParaRPr lang="zh-CN" altLang="en-US"/>
          </a:p>
        </p:txBody>
      </p:sp>
      <p:sp>
        <p:nvSpPr>
          <p:cNvPr id="5" name="灯片编号占位符 4"/>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1.jpeg"/><Relationship Id="rId2" Type="http://schemas.openxmlformats.org/officeDocument/2006/relationships/tags" Target="../tags/tag6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1.jpeg"/><Relationship Id="rId2" Type="http://schemas.openxmlformats.org/officeDocument/2006/relationships/tags" Target="../tags/tag7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image" Target="../media/image1.jpeg"/><Relationship Id="rId2" Type="http://schemas.openxmlformats.org/officeDocument/2006/relationships/tags" Target="../tags/tag13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t="9387" b="34447"/>
          <a:stretch>
            <a:fillRect/>
          </a:stretch>
        </p:blipFill>
        <p:spPr>
          <a:xfrm>
            <a:off x="1" y="-2"/>
            <a:ext cx="12190094" cy="4543128"/>
          </a:xfrm>
          <a:prstGeom prst="rect">
            <a:avLst/>
          </a:prstGeom>
        </p:spPr>
      </p:pic>
      <p:sp>
        <p:nvSpPr>
          <p:cNvPr id="5" name="矩形 4"/>
          <p:cNvSpPr/>
          <p:nvPr>
            <p:custDataLst>
              <p:tags r:id="rId4"/>
            </p:custDataLst>
          </p:nvPr>
        </p:nvSpPr>
        <p:spPr>
          <a:xfrm>
            <a:off x="0" y="5638257"/>
            <a:ext cx="12190095" cy="122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6" name="等腰三角形 5"/>
          <p:cNvSpPr/>
          <p:nvPr>
            <p:custDataLst>
              <p:tags r:id="rId5"/>
            </p:custDataLst>
          </p:nvPr>
        </p:nvSpPr>
        <p:spPr>
          <a:xfrm rot="5400000" flipV="1">
            <a:off x="4186377" y="-1147180"/>
            <a:ext cx="3817340" cy="121942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7" name="直角三角形 6"/>
          <p:cNvSpPr/>
          <p:nvPr>
            <p:custDataLst>
              <p:tags r:id="rId6"/>
            </p:custDataLst>
          </p:nvPr>
        </p:nvSpPr>
        <p:spPr>
          <a:xfrm>
            <a:off x="0" y="3621759"/>
            <a:ext cx="12190095" cy="32375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8" name="直角三角形 7"/>
          <p:cNvSpPr/>
          <p:nvPr>
            <p:custDataLst>
              <p:tags r:id="rId7"/>
            </p:custDataLst>
          </p:nvPr>
        </p:nvSpPr>
        <p:spPr>
          <a:xfrm flipH="1">
            <a:off x="0" y="3048564"/>
            <a:ext cx="12190095" cy="381388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2" name="标题 1"/>
          <p:cNvSpPr>
            <a:spLocks noGrp="1"/>
          </p:cNvSpPr>
          <p:nvPr>
            <p:ph type="ctrTitle" hasCustomPrompt="1"/>
            <p:custDataLst>
              <p:tags r:id="rId8"/>
            </p:custDataLst>
          </p:nvPr>
        </p:nvSpPr>
        <p:spPr>
          <a:xfrm>
            <a:off x="6666458" y="4615205"/>
            <a:ext cx="5434751" cy="1053776"/>
          </a:xfrm>
          <a:noFill/>
        </p:spPr>
        <p:txBody>
          <a:bodyPr anchor="b">
            <a:normAutofit/>
          </a:bodyPr>
          <a:lstStyle>
            <a:lvl1pPr algn="r">
              <a:defRPr sz="4800" b="1">
                <a:solidFill>
                  <a:schemeClr val="tx1"/>
                </a:solidFill>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9"/>
            </p:custDataLst>
          </p:nvPr>
        </p:nvSpPr>
        <p:spPr>
          <a:xfrm>
            <a:off x="6666458" y="5741059"/>
            <a:ext cx="5434751" cy="504093"/>
          </a:xfrm>
          <a:noFill/>
        </p:spPr>
        <p:txBody>
          <a:bodyPr>
            <a:normAutofit/>
          </a:bodyPr>
          <a:lstStyle>
            <a:lvl1pPr marL="0" indent="0" algn="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noProof="1"/>
              <a:t>单击此处编辑母版副标题样式</a:t>
            </a:r>
            <a:endParaRPr lang="zh-CN" altLang="en-US" noProof="1"/>
          </a:p>
        </p:txBody>
      </p:sp>
      <p:sp>
        <p:nvSpPr>
          <p:cNvPr id="9" name="日期占位符 3"/>
          <p:cNvSpPr>
            <a:spLocks noGrp="1"/>
          </p:cNvSpPr>
          <p:nvPr>
            <p:ph type="dt" sz="half" idx="10"/>
            <p:custDataLst>
              <p:tags r:id="rId10"/>
            </p:custDataLst>
          </p:nvPr>
        </p:nvSpPr>
        <p:spPr/>
        <p:txBody>
          <a:bodyPr/>
          <a:lstStyle>
            <a:lvl1pPr>
              <a:defRPr/>
            </a:lvl1pPr>
          </a:lstStyle>
          <a:p>
            <a:pPr>
              <a:defRPr/>
            </a:pPr>
            <a:endParaRPr lang="zh-CN" altLang="en-US"/>
          </a:p>
        </p:txBody>
      </p:sp>
      <p:sp>
        <p:nvSpPr>
          <p:cNvPr id="10" name="页脚占位符 4"/>
          <p:cNvSpPr>
            <a:spLocks noGrp="1"/>
          </p:cNvSpPr>
          <p:nvPr>
            <p:ph type="ftr" sz="quarter" idx="11"/>
            <p:custDataLst>
              <p:tags r:id="rId11"/>
            </p:custDataLst>
          </p:nvPr>
        </p:nvSpPr>
        <p:spPr/>
        <p:txBody>
          <a:bodyPr/>
          <a:lstStyle>
            <a:lvl1pPr>
              <a:defRPr/>
            </a:lvl1pPr>
          </a:lstStyle>
          <a:p>
            <a:pPr>
              <a:defRPr/>
            </a:pPr>
            <a:endParaRPr lang="zh-CN" altLang="en-US"/>
          </a:p>
        </p:txBody>
      </p:sp>
      <p:sp>
        <p:nvSpPr>
          <p:cNvPr id="11" name="灯片编号占位符 5"/>
          <p:cNvSpPr>
            <a:spLocks noGrp="1"/>
          </p:cNvSpPr>
          <p:nvPr>
            <p:ph type="sldNum" sz="quarter" idx="12"/>
            <p:custDataLst>
              <p:tags r:id="rId12"/>
            </p:custDataLst>
          </p:nvPr>
        </p:nvSpPr>
        <p:spPr/>
        <p:txBody>
          <a:bodyPr/>
          <a:lstStyle>
            <a:lvl1pPr>
              <a:defRPr/>
            </a:lvl1pPr>
          </a:lstStyle>
          <a:p>
            <a:pPr>
              <a:defRPr/>
            </a:pPr>
            <a:fld id="{8772FFEC-5704-4A3E-837E-93B721BC27BB}" type="slidenum">
              <a:rPr lang="zh-CN" altLang="en-US"/>
            </a:fld>
            <a:endParaRPr lang="zh-CN" altLang="en-US"/>
          </a:p>
        </p:txBody>
      </p:sp>
      <p:pic>
        <p:nvPicPr>
          <p:cNvPr id="4" name="图片 3" descr="C:\Users\Administrator\Desktop\三折页\logo\横式.png横式"/>
          <p:cNvPicPr>
            <a:picLocks noChangeAspect="1"/>
          </p:cNvPicPr>
          <p:nvPr userDrawn="1"/>
        </p:nvPicPr>
        <p:blipFill>
          <a:blip r:embed="rId13" cstate="print"/>
          <a:srcRect l="-4375" r="-4940"/>
          <a:stretch>
            <a:fillRect/>
          </a:stretch>
        </p:blipFill>
        <p:spPr>
          <a:xfrm>
            <a:off x="1067435" y="292100"/>
            <a:ext cx="1844277" cy="468000"/>
          </a:xfrm>
          <a:prstGeom prst="rect">
            <a:avLst/>
          </a:prstGeom>
        </p:spPr>
      </p:pic>
      <p:sp>
        <p:nvSpPr>
          <p:cNvPr id="12" name="矩形 11"/>
          <p:cNvSpPr/>
          <p:nvPr userDrawn="1"/>
        </p:nvSpPr>
        <p:spPr>
          <a:xfrm>
            <a:off x="0" y="0"/>
            <a:ext cx="161290" cy="923925"/>
          </a:xfrm>
          <a:prstGeom prst="rect">
            <a:avLst/>
          </a:pr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userDrawn="1"/>
        </p:nvSpPr>
        <p:spPr>
          <a:xfrm>
            <a:off x="9621520" y="286385"/>
            <a:ext cx="2118360" cy="306705"/>
          </a:xfrm>
          <a:prstGeom prst="rect">
            <a:avLst/>
          </a:prstGeom>
          <a:noFill/>
        </p:spPr>
        <p:txBody>
          <a:bodyPr wrap="square" rtlCol="0">
            <a:spAutoFit/>
          </a:bodyPr>
          <a:p>
            <a:pPr algn="dist"/>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在线教育创新品牌</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15" name="文本框 14"/>
          <p:cNvSpPr txBox="1"/>
          <p:nvPr userDrawn="1"/>
        </p:nvSpPr>
        <p:spPr>
          <a:xfrm>
            <a:off x="9214485" y="521335"/>
            <a:ext cx="2561590" cy="306705"/>
          </a:xfrm>
          <a:prstGeom prst="rect">
            <a:avLst/>
          </a:prstGeom>
          <a:noFill/>
        </p:spPr>
        <p:txBody>
          <a:bodyPr wrap="square" rtlCol="0">
            <a:spAutoFit/>
          </a:bodyPr>
          <a:p>
            <a:pPr algn="dist"/>
            <a:r>
              <a:rPr lang="en-US" altLang="zh-CN" sz="1400" dirty="0">
                <a:solidFill>
                  <a:schemeClr val="bg1">
                    <a:lumMod val="65000"/>
                  </a:schemeClr>
                </a:solidFill>
                <a:latin typeface="微软雅黑" panose="020B0503020204020204" pitchFamily="34" charset="-122"/>
                <a:ea typeface="微软雅黑" panose="020B0503020204020204" pitchFamily="34" charset="-122"/>
              </a:rPr>
              <a:t>www.wumaoedu.com</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6" name="图片 15" descr="C:\Users\Administrator\Desktop\三折页\logo\62609-图-png.png62609-图-png"/>
          <p:cNvPicPr>
            <a:picLocks noChangeAspect="1"/>
          </p:cNvPicPr>
          <p:nvPr userDrawn="1"/>
        </p:nvPicPr>
        <p:blipFill>
          <a:blip r:embed="rId14" cstate="print"/>
          <a:srcRect t="3880" b="2004"/>
          <a:stretch>
            <a:fillRect/>
          </a:stretch>
        </p:blipFill>
        <p:spPr>
          <a:xfrm>
            <a:off x="379730" y="165485"/>
            <a:ext cx="581664" cy="720000"/>
          </a:xfrm>
          <a:prstGeom prst="rect">
            <a:avLst/>
          </a:prstGeom>
        </p:spPr>
      </p:pic>
      <p:sp>
        <p:nvSpPr>
          <p:cNvPr id="17" name="任意多边形 16"/>
          <p:cNvSpPr/>
          <p:nvPr userDrawn="1"/>
        </p:nvSpPr>
        <p:spPr>
          <a:xfrm>
            <a:off x="0" y="6452235"/>
            <a:ext cx="9743440" cy="220345"/>
          </a:xfrm>
          <a:custGeom>
            <a:avLst/>
            <a:gdLst>
              <a:gd name="connsiteX0" fmla="*/ 0 w 15005"/>
              <a:gd name="connsiteY0" fmla="*/ 0 h 331"/>
              <a:gd name="connsiteX1" fmla="*/ 14786 w 15005"/>
              <a:gd name="connsiteY1" fmla="*/ 9 h 331"/>
              <a:gd name="connsiteX2" fmla="*/ 15005 w 15005"/>
              <a:gd name="connsiteY2" fmla="*/ 331 h 331"/>
              <a:gd name="connsiteX3" fmla="*/ 0 w 15005"/>
              <a:gd name="connsiteY3" fmla="*/ 327 h 331"/>
              <a:gd name="connsiteX4" fmla="*/ 0 w 15005"/>
              <a:gd name="connsiteY4" fmla="*/ 0 h 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5" h="331">
                <a:moveTo>
                  <a:pt x="0" y="0"/>
                </a:moveTo>
                <a:lnTo>
                  <a:pt x="14786" y="9"/>
                </a:lnTo>
                <a:lnTo>
                  <a:pt x="15005" y="331"/>
                </a:lnTo>
                <a:lnTo>
                  <a:pt x="0" y="327"/>
                </a:lnTo>
                <a:lnTo>
                  <a:pt x="0"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userDrawn="1"/>
        </p:nvSpPr>
        <p:spPr>
          <a:xfrm>
            <a:off x="967359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userDrawn="1"/>
        </p:nvSpPr>
        <p:spPr>
          <a:xfrm>
            <a:off x="9921875"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userDrawn="1"/>
        </p:nvSpPr>
        <p:spPr>
          <a:xfrm>
            <a:off x="1017270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userDrawn="1"/>
        </p:nvSpPr>
        <p:spPr>
          <a:xfrm rot="10800000">
            <a:off x="11118850" y="6449060"/>
            <a:ext cx="1071880" cy="220980"/>
          </a:xfrm>
          <a:custGeom>
            <a:avLst/>
            <a:gdLst>
              <a:gd name="connsiteX0" fmla="*/ 0 w 1688"/>
              <a:gd name="connsiteY0" fmla="*/ 13 h 482"/>
              <a:gd name="connsiteX1" fmla="*/ 1445 w 1688"/>
              <a:gd name="connsiteY1" fmla="*/ 0 h 482"/>
              <a:gd name="connsiteX2" fmla="*/ 1688 w 1688"/>
              <a:gd name="connsiteY2" fmla="*/ 468 h 482"/>
              <a:gd name="connsiteX3" fmla="*/ 0 w 1688"/>
              <a:gd name="connsiteY3" fmla="*/ 482 h 482"/>
              <a:gd name="connsiteX4" fmla="*/ 0 w 1688"/>
              <a:gd name="connsiteY4" fmla="*/ 13 h 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 h="482">
                <a:moveTo>
                  <a:pt x="0" y="13"/>
                </a:moveTo>
                <a:lnTo>
                  <a:pt x="1445" y="0"/>
                </a:lnTo>
                <a:lnTo>
                  <a:pt x="1688" y="468"/>
                </a:lnTo>
                <a:lnTo>
                  <a:pt x="0" y="482"/>
                </a:lnTo>
                <a:lnTo>
                  <a:pt x="0" y="13"/>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userDrawn="1"/>
        </p:nvSpPr>
        <p:spPr>
          <a:xfrm flipV="1">
            <a:off x="11852275" y="292735"/>
            <a:ext cx="234315" cy="535305"/>
          </a:xfrm>
          <a:custGeom>
            <a:avLst/>
            <a:gdLst>
              <a:gd name="connsiteX0" fmla="*/ 86 w 340"/>
              <a:gd name="connsiteY0" fmla="*/ 0 h 1455"/>
              <a:gd name="connsiteX1" fmla="*/ 340 w 340"/>
              <a:gd name="connsiteY1" fmla="*/ 0 h 1455"/>
              <a:gd name="connsiteX2" fmla="*/ 340 w 340"/>
              <a:gd name="connsiteY2" fmla="*/ 1455 h 1455"/>
              <a:gd name="connsiteX3" fmla="*/ 0 w 340"/>
              <a:gd name="connsiteY3" fmla="*/ 1451 h 1455"/>
              <a:gd name="connsiteX4" fmla="*/ 86 w 340"/>
              <a:gd name="connsiteY4" fmla="*/ 0 h 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 h="1455">
                <a:moveTo>
                  <a:pt x="86" y="0"/>
                </a:moveTo>
                <a:lnTo>
                  <a:pt x="340" y="0"/>
                </a:lnTo>
                <a:lnTo>
                  <a:pt x="340" y="1455"/>
                </a:lnTo>
                <a:lnTo>
                  <a:pt x="0" y="1451"/>
                </a:lnTo>
                <a:lnTo>
                  <a:pt x="86"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图片 22" descr="C:\Users\Administrator\Desktop\三折页\logo\横式.png横式"/>
          <p:cNvPicPr>
            <a:picLocks noChangeAspect="1"/>
          </p:cNvPicPr>
          <p:nvPr userDrawn="1"/>
        </p:nvPicPr>
        <p:blipFill>
          <a:blip r:embed="rId13" cstate="print"/>
          <a:srcRect l="-4375" r="-4940"/>
          <a:stretch>
            <a:fillRect/>
          </a:stretch>
        </p:blipFill>
        <p:spPr>
          <a:xfrm>
            <a:off x="1067435" y="292100"/>
            <a:ext cx="1844277" cy="468000"/>
          </a:xfrm>
          <a:prstGeom prst="rect">
            <a:avLst/>
          </a:prstGeom>
        </p:spPr>
      </p:pic>
      <p:sp>
        <p:nvSpPr>
          <p:cNvPr id="24" name="矩形 23"/>
          <p:cNvSpPr/>
          <p:nvPr userDrawn="1"/>
        </p:nvSpPr>
        <p:spPr>
          <a:xfrm>
            <a:off x="0" y="0"/>
            <a:ext cx="161290" cy="923925"/>
          </a:xfrm>
          <a:prstGeom prst="rect">
            <a:avLst/>
          </a:pr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userDrawn="1"/>
        </p:nvSpPr>
        <p:spPr>
          <a:xfrm>
            <a:off x="9621520" y="286385"/>
            <a:ext cx="2118360" cy="306705"/>
          </a:xfrm>
          <a:prstGeom prst="rect">
            <a:avLst/>
          </a:prstGeom>
          <a:noFill/>
        </p:spPr>
        <p:txBody>
          <a:bodyPr wrap="square" rtlCol="0">
            <a:spAutoFit/>
          </a:bodyPr>
          <a:p>
            <a:pPr algn="dist"/>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在线教育创新品牌</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26" name="文本框 25"/>
          <p:cNvSpPr txBox="1"/>
          <p:nvPr userDrawn="1"/>
        </p:nvSpPr>
        <p:spPr>
          <a:xfrm>
            <a:off x="9214485" y="521335"/>
            <a:ext cx="2561590" cy="306705"/>
          </a:xfrm>
          <a:prstGeom prst="rect">
            <a:avLst/>
          </a:prstGeom>
          <a:noFill/>
        </p:spPr>
        <p:txBody>
          <a:bodyPr wrap="square" rtlCol="0">
            <a:spAutoFit/>
          </a:bodyPr>
          <a:p>
            <a:pPr algn="dist"/>
            <a:r>
              <a:rPr lang="en-US" altLang="zh-CN" sz="1400" dirty="0">
                <a:solidFill>
                  <a:schemeClr val="bg1">
                    <a:lumMod val="65000"/>
                  </a:schemeClr>
                </a:solidFill>
                <a:latin typeface="微软雅黑" panose="020B0503020204020204" pitchFamily="34" charset="-122"/>
                <a:ea typeface="微软雅黑" panose="020B0503020204020204" pitchFamily="34" charset="-122"/>
              </a:rPr>
              <a:t>www.wumaoedu.com</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7" name="图片 26" descr="C:\Users\Administrator\Desktop\三折页\logo\62609-图-png.png62609-图-png"/>
          <p:cNvPicPr>
            <a:picLocks noChangeAspect="1"/>
          </p:cNvPicPr>
          <p:nvPr userDrawn="1"/>
        </p:nvPicPr>
        <p:blipFill>
          <a:blip r:embed="rId14" cstate="print"/>
          <a:srcRect t="3880" b="2004"/>
          <a:stretch>
            <a:fillRect/>
          </a:stretch>
        </p:blipFill>
        <p:spPr>
          <a:xfrm>
            <a:off x="379730" y="165485"/>
            <a:ext cx="581664" cy="720000"/>
          </a:xfrm>
          <a:prstGeom prst="rect">
            <a:avLst/>
          </a:prstGeom>
        </p:spPr>
      </p:pic>
      <p:sp>
        <p:nvSpPr>
          <p:cNvPr id="28" name="任意多边形 27"/>
          <p:cNvSpPr/>
          <p:nvPr userDrawn="1"/>
        </p:nvSpPr>
        <p:spPr>
          <a:xfrm>
            <a:off x="0" y="6452235"/>
            <a:ext cx="9743440" cy="220345"/>
          </a:xfrm>
          <a:custGeom>
            <a:avLst/>
            <a:gdLst>
              <a:gd name="connsiteX0" fmla="*/ 0 w 15005"/>
              <a:gd name="connsiteY0" fmla="*/ 0 h 331"/>
              <a:gd name="connsiteX1" fmla="*/ 14786 w 15005"/>
              <a:gd name="connsiteY1" fmla="*/ 9 h 331"/>
              <a:gd name="connsiteX2" fmla="*/ 15005 w 15005"/>
              <a:gd name="connsiteY2" fmla="*/ 331 h 331"/>
              <a:gd name="connsiteX3" fmla="*/ 0 w 15005"/>
              <a:gd name="connsiteY3" fmla="*/ 327 h 331"/>
              <a:gd name="connsiteX4" fmla="*/ 0 w 15005"/>
              <a:gd name="connsiteY4" fmla="*/ 0 h 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5" h="331">
                <a:moveTo>
                  <a:pt x="0" y="0"/>
                </a:moveTo>
                <a:lnTo>
                  <a:pt x="14786" y="9"/>
                </a:lnTo>
                <a:lnTo>
                  <a:pt x="15005" y="331"/>
                </a:lnTo>
                <a:lnTo>
                  <a:pt x="0" y="327"/>
                </a:lnTo>
                <a:lnTo>
                  <a:pt x="0"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任意多边形 28"/>
          <p:cNvSpPr/>
          <p:nvPr userDrawn="1"/>
        </p:nvSpPr>
        <p:spPr>
          <a:xfrm>
            <a:off x="967359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任意多边形 29"/>
          <p:cNvSpPr/>
          <p:nvPr userDrawn="1"/>
        </p:nvSpPr>
        <p:spPr>
          <a:xfrm>
            <a:off x="9921875"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任意多边形 30"/>
          <p:cNvSpPr/>
          <p:nvPr userDrawn="1"/>
        </p:nvSpPr>
        <p:spPr>
          <a:xfrm>
            <a:off x="1017270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任意多边形 31"/>
          <p:cNvSpPr/>
          <p:nvPr userDrawn="1"/>
        </p:nvSpPr>
        <p:spPr>
          <a:xfrm rot="10800000">
            <a:off x="11118850" y="6449060"/>
            <a:ext cx="1071880" cy="220980"/>
          </a:xfrm>
          <a:custGeom>
            <a:avLst/>
            <a:gdLst>
              <a:gd name="connsiteX0" fmla="*/ 0 w 1688"/>
              <a:gd name="connsiteY0" fmla="*/ 13 h 482"/>
              <a:gd name="connsiteX1" fmla="*/ 1445 w 1688"/>
              <a:gd name="connsiteY1" fmla="*/ 0 h 482"/>
              <a:gd name="connsiteX2" fmla="*/ 1688 w 1688"/>
              <a:gd name="connsiteY2" fmla="*/ 468 h 482"/>
              <a:gd name="connsiteX3" fmla="*/ 0 w 1688"/>
              <a:gd name="connsiteY3" fmla="*/ 482 h 482"/>
              <a:gd name="connsiteX4" fmla="*/ 0 w 1688"/>
              <a:gd name="connsiteY4" fmla="*/ 13 h 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 h="482">
                <a:moveTo>
                  <a:pt x="0" y="13"/>
                </a:moveTo>
                <a:lnTo>
                  <a:pt x="1445" y="0"/>
                </a:lnTo>
                <a:lnTo>
                  <a:pt x="1688" y="468"/>
                </a:lnTo>
                <a:lnTo>
                  <a:pt x="0" y="482"/>
                </a:lnTo>
                <a:lnTo>
                  <a:pt x="0" y="13"/>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userDrawn="1"/>
        </p:nvSpPr>
        <p:spPr>
          <a:xfrm flipV="1">
            <a:off x="11852275" y="292735"/>
            <a:ext cx="234315" cy="535305"/>
          </a:xfrm>
          <a:custGeom>
            <a:avLst/>
            <a:gdLst>
              <a:gd name="connsiteX0" fmla="*/ 86 w 340"/>
              <a:gd name="connsiteY0" fmla="*/ 0 h 1455"/>
              <a:gd name="connsiteX1" fmla="*/ 340 w 340"/>
              <a:gd name="connsiteY1" fmla="*/ 0 h 1455"/>
              <a:gd name="connsiteX2" fmla="*/ 340 w 340"/>
              <a:gd name="connsiteY2" fmla="*/ 1455 h 1455"/>
              <a:gd name="connsiteX3" fmla="*/ 0 w 340"/>
              <a:gd name="connsiteY3" fmla="*/ 1451 h 1455"/>
              <a:gd name="connsiteX4" fmla="*/ 86 w 340"/>
              <a:gd name="connsiteY4" fmla="*/ 0 h 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 h="1455">
                <a:moveTo>
                  <a:pt x="86" y="0"/>
                </a:moveTo>
                <a:lnTo>
                  <a:pt x="340" y="0"/>
                </a:lnTo>
                <a:lnTo>
                  <a:pt x="340" y="1455"/>
                </a:lnTo>
                <a:lnTo>
                  <a:pt x="0" y="1451"/>
                </a:lnTo>
                <a:lnTo>
                  <a:pt x="86"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descr="C:\Users\Administrator\Desktop\三折页\logo\横式.png横式"/>
          <p:cNvPicPr>
            <a:picLocks noChangeAspect="1"/>
          </p:cNvPicPr>
          <p:nvPr userDrawn="1"/>
        </p:nvPicPr>
        <p:blipFill>
          <a:blip r:embed="rId13" cstate="print"/>
          <a:srcRect l="-4375" r="-4940"/>
          <a:stretch>
            <a:fillRect/>
          </a:stretch>
        </p:blipFill>
        <p:spPr>
          <a:xfrm>
            <a:off x="1067435" y="292100"/>
            <a:ext cx="1844277" cy="468000"/>
          </a:xfrm>
          <a:prstGeom prst="rect">
            <a:avLst/>
          </a:prstGeom>
        </p:spPr>
      </p:pic>
      <p:sp>
        <p:nvSpPr>
          <p:cNvPr id="35" name="矩形 34"/>
          <p:cNvSpPr/>
          <p:nvPr userDrawn="1"/>
        </p:nvSpPr>
        <p:spPr>
          <a:xfrm>
            <a:off x="0" y="0"/>
            <a:ext cx="161290" cy="923925"/>
          </a:xfrm>
          <a:prstGeom prst="rect">
            <a:avLst/>
          </a:pr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userDrawn="1"/>
        </p:nvSpPr>
        <p:spPr>
          <a:xfrm>
            <a:off x="9621520" y="286385"/>
            <a:ext cx="2118360" cy="306705"/>
          </a:xfrm>
          <a:prstGeom prst="rect">
            <a:avLst/>
          </a:prstGeom>
          <a:noFill/>
        </p:spPr>
        <p:txBody>
          <a:bodyPr wrap="square" rtlCol="0">
            <a:spAutoFit/>
          </a:bodyPr>
          <a:p>
            <a:pPr algn="dist"/>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在线教育创新品牌</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37" name="文本框 36"/>
          <p:cNvSpPr txBox="1"/>
          <p:nvPr userDrawn="1"/>
        </p:nvSpPr>
        <p:spPr>
          <a:xfrm>
            <a:off x="9214485" y="521335"/>
            <a:ext cx="2561590" cy="306705"/>
          </a:xfrm>
          <a:prstGeom prst="rect">
            <a:avLst/>
          </a:prstGeom>
          <a:noFill/>
        </p:spPr>
        <p:txBody>
          <a:bodyPr wrap="square" rtlCol="0">
            <a:spAutoFit/>
          </a:bodyPr>
          <a:p>
            <a:pPr algn="dist"/>
            <a:r>
              <a:rPr lang="en-US" altLang="zh-CN" sz="1400" dirty="0">
                <a:solidFill>
                  <a:schemeClr val="bg1">
                    <a:lumMod val="65000"/>
                  </a:schemeClr>
                </a:solidFill>
                <a:latin typeface="微软雅黑" panose="020B0503020204020204" pitchFamily="34" charset="-122"/>
                <a:ea typeface="微软雅黑" panose="020B0503020204020204" pitchFamily="34" charset="-122"/>
              </a:rPr>
              <a:t>www.wumaoedu.com</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38" name="图片 37" descr="C:\Users\Administrator\Desktop\三折页\logo\62609-图-png.png62609-图-png"/>
          <p:cNvPicPr>
            <a:picLocks noChangeAspect="1"/>
          </p:cNvPicPr>
          <p:nvPr userDrawn="1"/>
        </p:nvPicPr>
        <p:blipFill>
          <a:blip r:embed="rId14" cstate="print"/>
          <a:srcRect t="3880" b="2004"/>
          <a:stretch>
            <a:fillRect/>
          </a:stretch>
        </p:blipFill>
        <p:spPr>
          <a:xfrm>
            <a:off x="379730" y="165485"/>
            <a:ext cx="581664" cy="720000"/>
          </a:xfrm>
          <a:prstGeom prst="rect">
            <a:avLst/>
          </a:prstGeom>
        </p:spPr>
      </p:pic>
      <p:sp>
        <p:nvSpPr>
          <p:cNvPr id="39" name="任意多边形 38"/>
          <p:cNvSpPr/>
          <p:nvPr userDrawn="1"/>
        </p:nvSpPr>
        <p:spPr>
          <a:xfrm>
            <a:off x="0" y="6452235"/>
            <a:ext cx="9743440" cy="220345"/>
          </a:xfrm>
          <a:custGeom>
            <a:avLst/>
            <a:gdLst>
              <a:gd name="connsiteX0" fmla="*/ 0 w 15005"/>
              <a:gd name="connsiteY0" fmla="*/ 0 h 331"/>
              <a:gd name="connsiteX1" fmla="*/ 14786 w 15005"/>
              <a:gd name="connsiteY1" fmla="*/ 9 h 331"/>
              <a:gd name="connsiteX2" fmla="*/ 15005 w 15005"/>
              <a:gd name="connsiteY2" fmla="*/ 331 h 331"/>
              <a:gd name="connsiteX3" fmla="*/ 0 w 15005"/>
              <a:gd name="connsiteY3" fmla="*/ 327 h 331"/>
              <a:gd name="connsiteX4" fmla="*/ 0 w 15005"/>
              <a:gd name="connsiteY4" fmla="*/ 0 h 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5" h="331">
                <a:moveTo>
                  <a:pt x="0" y="0"/>
                </a:moveTo>
                <a:lnTo>
                  <a:pt x="14786" y="9"/>
                </a:lnTo>
                <a:lnTo>
                  <a:pt x="15005" y="331"/>
                </a:lnTo>
                <a:lnTo>
                  <a:pt x="0" y="327"/>
                </a:lnTo>
                <a:lnTo>
                  <a:pt x="0"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任意多边形 39"/>
          <p:cNvSpPr/>
          <p:nvPr userDrawn="1"/>
        </p:nvSpPr>
        <p:spPr>
          <a:xfrm>
            <a:off x="967359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任意多边形 40"/>
          <p:cNvSpPr/>
          <p:nvPr userDrawn="1"/>
        </p:nvSpPr>
        <p:spPr>
          <a:xfrm>
            <a:off x="9921875"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任意多边形 41"/>
          <p:cNvSpPr/>
          <p:nvPr userDrawn="1"/>
        </p:nvSpPr>
        <p:spPr>
          <a:xfrm>
            <a:off x="10172700" y="6445885"/>
            <a:ext cx="332105" cy="227330"/>
          </a:xfrm>
          <a:custGeom>
            <a:avLst/>
            <a:gdLst>
              <a:gd name="connsiteX0" fmla="*/ 0 w 523"/>
              <a:gd name="connsiteY0" fmla="*/ 6 h 497"/>
              <a:gd name="connsiteX1" fmla="*/ 285 w 523"/>
              <a:gd name="connsiteY1" fmla="*/ 0 h 497"/>
              <a:gd name="connsiteX2" fmla="*/ 523 w 523"/>
              <a:gd name="connsiteY2" fmla="*/ 497 h 497"/>
              <a:gd name="connsiteX3" fmla="*/ 222 w 523"/>
              <a:gd name="connsiteY3" fmla="*/ 490 h 497"/>
              <a:gd name="connsiteX4" fmla="*/ 0 w 523"/>
              <a:gd name="connsiteY4" fmla="*/ 6 h 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 h="497">
                <a:moveTo>
                  <a:pt x="0" y="6"/>
                </a:moveTo>
                <a:lnTo>
                  <a:pt x="285" y="0"/>
                </a:lnTo>
                <a:lnTo>
                  <a:pt x="523" y="497"/>
                </a:lnTo>
                <a:lnTo>
                  <a:pt x="222" y="490"/>
                </a:lnTo>
                <a:lnTo>
                  <a:pt x="0" y="6"/>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任意多边形 42"/>
          <p:cNvSpPr/>
          <p:nvPr userDrawn="1"/>
        </p:nvSpPr>
        <p:spPr>
          <a:xfrm rot="10800000">
            <a:off x="11118850" y="6449060"/>
            <a:ext cx="1071880" cy="220980"/>
          </a:xfrm>
          <a:custGeom>
            <a:avLst/>
            <a:gdLst>
              <a:gd name="connsiteX0" fmla="*/ 0 w 1688"/>
              <a:gd name="connsiteY0" fmla="*/ 13 h 482"/>
              <a:gd name="connsiteX1" fmla="*/ 1445 w 1688"/>
              <a:gd name="connsiteY1" fmla="*/ 0 h 482"/>
              <a:gd name="connsiteX2" fmla="*/ 1688 w 1688"/>
              <a:gd name="connsiteY2" fmla="*/ 468 h 482"/>
              <a:gd name="connsiteX3" fmla="*/ 0 w 1688"/>
              <a:gd name="connsiteY3" fmla="*/ 482 h 482"/>
              <a:gd name="connsiteX4" fmla="*/ 0 w 1688"/>
              <a:gd name="connsiteY4" fmla="*/ 13 h 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 h="482">
                <a:moveTo>
                  <a:pt x="0" y="13"/>
                </a:moveTo>
                <a:lnTo>
                  <a:pt x="1445" y="0"/>
                </a:lnTo>
                <a:lnTo>
                  <a:pt x="1688" y="468"/>
                </a:lnTo>
                <a:lnTo>
                  <a:pt x="0" y="482"/>
                </a:lnTo>
                <a:lnTo>
                  <a:pt x="0" y="13"/>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任意多边形 43"/>
          <p:cNvSpPr/>
          <p:nvPr userDrawn="1"/>
        </p:nvSpPr>
        <p:spPr>
          <a:xfrm flipV="1">
            <a:off x="11852275" y="292735"/>
            <a:ext cx="234315" cy="535305"/>
          </a:xfrm>
          <a:custGeom>
            <a:avLst/>
            <a:gdLst>
              <a:gd name="connsiteX0" fmla="*/ 86 w 340"/>
              <a:gd name="connsiteY0" fmla="*/ 0 h 1455"/>
              <a:gd name="connsiteX1" fmla="*/ 340 w 340"/>
              <a:gd name="connsiteY1" fmla="*/ 0 h 1455"/>
              <a:gd name="connsiteX2" fmla="*/ 340 w 340"/>
              <a:gd name="connsiteY2" fmla="*/ 1455 h 1455"/>
              <a:gd name="connsiteX3" fmla="*/ 0 w 340"/>
              <a:gd name="connsiteY3" fmla="*/ 1451 h 1455"/>
              <a:gd name="connsiteX4" fmla="*/ 86 w 340"/>
              <a:gd name="connsiteY4" fmla="*/ 0 h 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 h="1455">
                <a:moveTo>
                  <a:pt x="86" y="0"/>
                </a:moveTo>
                <a:lnTo>
                  <a:pt x="340" y="0"/>
                </a:lnTo>
                <a:lnTo>
                  <a:pt x="340" y="1455"/>
                </a:lnTo>
                <a:lnTo>
                  <a:pt x="0" y="1451"/>
                </a:lnTo>
                <a:lnTo>
                  <a:pt x="86" y="0"/>
                </a:lnTo>
                <a:close/>
              </a:path>
            </a:pathLst>
          </a:custGeom>
          <a:solidFill>
            <a:srgbClr val="FFC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825" y="952684"/>
            <a:ext cx="10850541" cy="5389905"/>
          </a:xfrm>
        </p:spPr>
        <p:txBody>
          <a:bodyPr/>
          <a:lstStyle>
            <a:lvl1pPr>
              <a:defRPr/>
            </a:lvl1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pPr>
              <a:defRPr/>
            </a:pPr>
            <a:fld id="{5E5EBB0C-5A13-436A-8D2C-3DC1B1265DA7}" type="slidenum">
              <a:rPr lang="zh-CN" altLang="en-US"/>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t="9387" b="34447"/>
          <a:stretch>
            <a:fillRect/>
          </a:stretch>
        </p:blipFill>
        <p:spPr>
          <a:xfrm>
            <a:off x="1" y="-2"/>
            <a:ext cx="12190094" cy="4543128"/>
          </a:xfrm>
          <a:prstGeom prst="rect">
            <a:avLst/>
          </a:prstGeom>
        </p:spPr>
      </p:pic>
      <p:sp>
        <p:nvSpPr>
          <p:cNvPr id="5" name="矩形 4"/>
          <p:cNvSpPr/>
          <p:nvPr>
            <p:custDataLst>
              <p:tags r:id="rId4"/>
            </p:custDataLst>
          </p:nvPr>
        </p:nvSpPr>
        <p:spPr>
          <a:xfrm>
            <a:off x="0" y="5638257"/>
            <a:ext cx="12190095" cy="122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6" name="等腰三角形 5"/>
          <p:cNvSpPr/>
          <p:nvPr>
            <p:custDataLst>
              <p:tags r:id="rId5"/>
            </p:custDataLst>
          </p:nvPr>
        </p:nvSpPr>
        <p:spPr>
          <a:xfrm rot="5400000" flipV="1">
            <a:off x="4186377" y="-1147180"/>
            <a:ext cx="3817340" cy="121942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7" name="直角三角形 6"/>
          <p:cNvSpPr/>
          <p:nvPr>
            <p:custDataLst>
              <p:tags r:id="rId6"/>
            </p:custDataLst>
          </p:nvPr>
        </p:nvSpPr>
        <p:spPr>
          <a:xfrm>
            <a:off x="0" y="3621759"/>
            <a:ext cx="12190095" cy="32375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8" name="直角三角形 7"/>
          <p:cNvSpPr/>
          <p:nvPr>
            <p:custDataLst>
              <p:tags r:id="rId7"/>
            </p:custDataLst>
          </p:nvPr>
        </p:nvSpPr>
        <p:spPr>
          <a:xfrm flipH="1">
            <a:off x="0" y="3045389"/>
            <a:ext cx="12190095" cy="381388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2" name="标题 1"/>
          <p:cNvSpPr>
            <a:spLocks noGrp="1"/>
          </p:cNvSpPr>
          <p:nvPr>
            <p:ph type="title" hasCustomPrompt="1"/>
            <p:custDataLst>
              <p:tags r:id="rId8"/>
            </p:custDataLst>
          </p:nvPr>
        </p:nvSpPr>
        <p:spPr>
          <a:xfrm>
            <a:off x="7428339" y="4290854"/>
            <a:ext cx="4425258" cy="1175603"/>
          </a:xfrm>
        </p:spPr>
        <p:txBody>
          <a:bodyPr rIns="25400" rtlCol="0" anchor="b">
            <a:noAutofit/>
          </a:bodyPr>
          <a:lstStyle>
            <a:lvl1pPr marL="0" marR="0" algn="r" defTabSz="914400" rtl="0" eaLnBrk="1" fontAlgn="auto" latinLnBrk="0" hangingPunct="1">
              <a:lnSpc>
                <a:spcPct val="100000"/>
              </a:lnSpc>
              <a:buNone/>
              <a:defRPr kumimoji="0" lang="zh-CN" altLang="en-US" sz="6600" b="1" i="0" u="none" strike="noStrike" kern="1200" cap="none" spc="6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编辑标题</a:t>
            </a:r>
            <a:endParaRPr noProof="1">
              <a:sym typeface="+mn-ea"/>
            </a:endParaRPr>
          </a:p>
        </p:txBody>
      </p:sp>
      <p:sp>
        <p:nvSpPr>
          <p:cNvPr id="14" name="文本占位符 13"/>
          <p:cNvSpPr>
            <a:spLocks noGrp="1"/>
          </p:cNvSpPr>
          <p:nvPr>
            <p:ph type="body" sz="quarter" idx="14" hasCustomPrompt="1"/>
            <p:custDataLst>
              <p:tags r:id="rId9"/>
            </p:custDataLst>
          </p:nvPr>
        </p:nvSpPr>
        <p:spPr>
          <a:xfrm>
            <a:off x="7428338" y="5541724"/>
            <a:ext cx="4425118" cy="691475"/>
          </a:xfrm>
        </p:spPr>
        <p:txBody>
          <a:bodyPr>
            <a:normAutofit/>
          </a:bodyPr>
          <a:lstStyle>
            <a:lvl1pPr marL="0" indent="0" algn="r">
              <a:buNone/>
              <a:defRPr sz="3200"/>
            </a:lvl1pPr>
            <a:lvl2pPr marL="457200" indent="0">
              <a:buNone/>
              <a:defRPr/>
            </a:lvl2pPr>
          </a:lstStyle>
          <a:p>
            <a:pPr lvl="0"/>
            <a:r>
              <a:rPr lang="zh-CN" altLang="en-US" noProof="1"/>
              <a:t>编辑文本</a:t>
            </a:r>
            <a:endParaRPr lang="zh-CN" altLang="en-US" noProof="1"/>
          </a:p>
        </p:txBody>
      </p:sp>
      <p:sp>
        <p:nvSpPr>
          <p:cNvPr id="9" name="日期占位符 2"/>
          <p:cNvSpPr>
            <a:spLocks noGrp="1"/>
          </p:cNvSpPr>
          <p:nvPr>
            <p:ph type="dt" sz="half" idx="15"/>
            <p:custDataLst>
              <p:tags r:id="rId10"/>
            </p:custDataLst>
          </p:nvPr>
        </p:nvSpPr>
        <p:spPr/>
        <p:txBody>
          <a:bodyPr/>
          <a:lstStyle>
            <a:lvl1pPr>
              <a:defRPr/>
            </a:lvl1pPr>
          </a:lstStyle>
          <a:p>
            <a:pPr>
              <a:defRPr/>
            </a:pPr>
            <a:endParaRPr lang="zh-CN" altLang="en-US"/>
          </a:p>
        </p:txBody>
      </p:sp>
      <p:sp>
        <p:nvSpPr>
          <p:cNvPr id="10" name="页脚占位符 3"/>
          <p:cNvSpPr>
            <a:spLocks noGrp="1"/>
          </p:cNvSpPr>
          <p:nvPr>
            <p:ph type="ftr" sz="quarter" idx="16"/>
            <p:custDataLst>
              <p:tags r:id="rId11"/>
            </p:custDataLst>
          </p:nvPr>
        </p:nvSpPr>
        <p:spPr/>
        <p:txBody>
          <a:bodyPr/>
          <a:lstStyle>
            <a:lvl1pPr>
              <a:defRPr/>
            </a:lvl1pPr>
          </a:lstStyle>
          <a:p>
            <a:pPr>
              <a:defRPr/>
            </a:pPr>
            <a:endParaRPr lang="zh-CN" altLang="en-US"/>
          </a:p>
        </p:txBody>
      </p:sp>
      <p:sp>
        <p:nvSpPr>
          <p:cNvPr id="11" name="灯片编号占位符 4"/>
          <p:cNvSpPr>
            <a:spLocks noGrp="1"/>
          </p:cNvSpPr>
          <p:nvPr>
            <p:ph type="sldNum" sz="quarter" idx="17"/>
            <p:custDataLst>
              <p:tags r:id="rId12"/>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777" y="952684"/>
            <a:ext cx="10850541" cy="5389905"/>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74FEF436-D7EA-4EF9-B5EE-0F0508D00828}" type="slidenum">
              <a:rPr lang="zh-CN" altLang="en-US"/>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t="9387" b="34447"/>
          <a:stretch>
            <a:fillRect/>
          </a:stretch>
        </p:blipFill>
        <p:spPr>
          <a:xfrm>
            <a:off x="1" y="-2"/>
            <a:ext cx="12190094" cy="4543128"/>
          </a:xfrm>
          <a:prstGeom prst="rect">
            <a:avLst/>
          </a:prstGeom>
        </p:spPr>
      </p:pic>
      <p:sp>
        <p:nvSpPr>
          <p:cNvPr id="5" name="矩形 4"/>
          <p:cNvSpPr/>
          <p:nvPr>
            <p:custDataLst>
              <p:tags r:id="rId4"/>
            </p:custDataLst>
          </p:nvPr>
        </p:nvSpPr>
        <p:spPr>
          <a:xfrm>
            <a:off x="0" y="5638257"/>
            <a:ext cx="12190095" cy="122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6" name="等腰三角形 5"/>
          <p:cNvSpPr/>
          <p:nvPr>
            <p:custDataLst>
              <p:tags r:id="rId5"/>
            </p:custDataLst>
          </p:nvPr>
        </p:nvSpPr>
        <p:spPr>
          <a:xfrm rot="5400000" flipV="1">
            <a:off x="4186377" y="-1147180"/>
            <a:ext cx="3817340" cy="121942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7" name="直角三角形 6"/>
          <p:cNvSpPr/>
          <p:nvPr>
            <p:custDataLst>
              <p:tags r:id="rId6"/>
            </p:custDataLst>
          </p:nvPr>
        </p:nvSpPr>
        <p:spPr>
          <a:xfrm>
            <a:off x="0" y="3621759"/>
            <a:ext cx="12190095" cy="32375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8" name="直角三角形 7"/>
          <p:cNvSpPr/>
          <p:nvPr>
            <p:custDataLst>
              <p:tags r:id="rId7"/>
            </p:custDataLst>
          </p:nvPr>
        </p:nvSpPr>
        <p:spPr>
          <a:xfrm flipH="1">
            <a:off x="0" y="3048564"/>
            <a:ext cx="12190095" cy="381388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2" name="标题 1"/>
          <p:cNvSpPr>
            <a:spLocks noGrp="1"/>
          </p:cNvSpPr>
          <p:nvPr>
            <p:ph type="ctrTitle" hasCustomPrompt="1"/>
            <p:custDataLst>
              <p:tags r:id="rId8"/>
            </p:custDataLst>
          </p:nvPr>
        </p:nvSpPr>
        <p:spPr>
          <a:xfrm>
            <a:off x="6666458" y="4615205"/>
            <a:ext cx="5434751" cy="1053776"/>
          </a:xfrm>
          <a:noFill/>
        </p:spPr>
        <p:txBody>
          <a:bodyPr anchor="b">
            <a:normAutofit/>
          </a:bodyPr>
          <a:lstStyle>
            <a:lvl1pPr algn="r">
              <a:defRPr sz="4800" b="1">
                <a:solidFill>
                  <a:schemeClr val="tx1"/>
                </a:solidFill>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9"/>
            </p:custDataLst>
          </p:nvPr>
        </p:nvSpPr>
        <p:spPr>
          <a:xfrm>
            <a:off x="6666458" y="5741059"/>
            <a:ext cx="5434751" cy="504093"/>
          </a:xfrm>
          <a:noFill/>
        </p:spPr>
        <p:txBody>
          <a:bodyPr>
            <a:normAutofit/>
          </a:bodyPr>
          <a:lstStyle>
            <a:lvl1pPr marL="0" indent="0" algn="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noProof="1"/>
              <a:t>单击此处编辑母版副标题样式</a:t>
            </a:r>
            <a:endParaRPr lang="zh-CN" altLang="en-US" noProof="1"/>
          </a:p>
        </p:txBody>
      </p:sp>
      <p:sp>
        <p:nvSpPr>
          <p:cNvPr id="9" name="日期占位符 3"/>
          <p:cNvSpPr>
            <a:spLocks noGrp="1"/>
          </p:cNvSpPr>
          <p:nvPr>
            <p:ph type="dt" sz="half" idx="10"/>
            <p:custDataLst>
              <p:tags r:id="rId10"/>
            </p:custDataLst>
          </p:nvPr>
        </p:nvSpPr>
        <p:spPr/>
        <p:txBody>
          <a:bodyPr/>
          <a:lstStyle>
            <a:lvl1pPr>
              <a:defRPr/>
            </a:lvl1pPr>
          </a:lstStyle>
          <a:p>
            <a:pPr>
              <a:defRPr/>
            </a:pPr>
            <a:endParaRPr lang="zh-CN" altLang="en-US"/>
          </a:p>
        </p:txBody>
      </p:sp>
      <p:sp>
        <p:nvSpPr>
          <p:cNvPr id="10" name="页脚占位符 4"/>
          <p:cNvSpPr>
            <a:spLocks noGrp="1"/>
          </p:cNvSpPr>
          <p:nvPr>
            <p:ph type="ftr" sz="quarter" idx="11"/>
            <p:custDataLst>
              <p:tags r:id="rId11"/>
            </p:custDataLst>
          </p:nvPr>
        </p:nvSpPr>
        <p:spPr/>
        <p:txBody>
          <a:bodyPr/>
          <a:lstStyle>
            <a:lvl1pPr>
              <a:defRPr/>
            </a:lvl1pPr>
          </a:lstStyle>
          <a:p>
            <a:pPr>
              <a:defRPr/>
            </a:pPr>
            <a:endParaRPr lang="zh-CN" altLang="en-US"/>
          </a:p>
        </p:txBody>
      </p:sp>
      <p:sp>
        <p:nvSpPr>
          <p:cNvPr id="11" name="灯片编号占位符 5"/>
          <p:cNvSpPr>
            <a:spLocks noGrp="1"/>
          </p:cNvSpPr>
          <p:nvPr>
            <p:ph type="sldNum" sz="quarter" idx="12"/>
            <p:custDataLst>
              <p:tags r:id="rId12"/>
            </p:custDataLst>
          </p:nvPr>
        </p:nvSpPr>
        <p:spPr/>
        <p:txBody>
          <a:bodyPr/>
          <a:lstStyle>
            <a:lvl1pPr>
              <a:defRPr/>
            </a:lvl1pPr>
          </a:lstStyle>
          <a:p>
            <a:pPr>
              <a:defRPr/>
            </a:pPr>
            <a:fld id="{8772FFEC-5704-4A3E-837E-93B721BC27BB}"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777" y="952684"/>
            <a:ext cx="10850541" cy="5389905"/>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74FEF436-D7EA-4EF9-B5EE-0F0508D00828}"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Freeform 6"/>
          <p:cNvSpPr>
            <a:spLocks noChangeArrowheads="1"/>
          </p:cNvSpPr>
          <p:nvPr>
            <p:custDataLst>
              <p:tags r:id="rId2"/>
            </p:custDataLst>
          </p:nvPr>
        </p:nvSpPr>
        <p:spPr bwMode="auto">
          <a:xfrm>
            <a:off x="0" y="3880568"/>
            <a:ext cx="4991908" cy="2978702"/>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121893" tIns="60946" rIns="121893" bIns="60946"/>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a:p>
        </p:txBody>
      </p:sp>
      <p:sp>
        <p:nvSpPr>
          <p:cNvPr id="6" name="Freeform 7"/>
          <p:cNvSpPr>
            <a:spLocks noChangeArrowheads="1"/>
          </p:cNvSpPr>
          <p:nvPr>
            <p:custDataLst>
              <p:tags r:id="rId3"/>
            </p:custDataLst>
          </p:nvPr>
        </p:nvSpPr>
        <p:spPr bwMode="auto">
          <a:xfrm>
            <a:off x="2830071" y="4401365"/>
            <a:ext cx="9360024" cy="2457905"/>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121893" tIns="60946" rIns="121893" bIns="60946"/>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a:p>
        </p:txBody>
      </p:sp>
      <p:sp>
        <p:nvSpPr>
          <p:cNvPr id="7" name="直接连接符 11"/>
          <p:cNvSpPr>
            <a:spLocks noChangeShapeType="1"/>
          </p:cNvSpPr>
          <p:nvPr>
            <p:custDataLst>
              <p:tags r:id="rId4"/>
            </p:custDataLst>
          </p:nvPr>
        </p:nvSpPr>
        <p:spPr bwMode="auto">
          <a:xfrm>
            <a:off x="1920575" y="2791342"/>
            <a:ext cx="5218884" cy="1588"/>
          </a:xfrm>
          <a:prstGeom prst="line">
            <a:avLst/>
          </a:prstGeom>
          <a:noFill/>
          <a:ln w="6350">
            <a:solidFill>
              <a:schemeClr val="accent1"/>
            </a:solidFill>
            <a:bevel/>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1900">
              <a:solidFill>
                <a:schemeClr val="accent1"/>
              </a:solidFill>
              <a:sym typeface="Arial" panose="020B0604020202020204" pitchFamily="34" charset="0"/>
            </a:endParaRPr>
          </a:p>
        </p:txBody>
      </p:sp>
      <p:sp>
        <p:nvSpPr>
          <p:cNvPr id="2" name="标题 1"/>
          <p:cNvSpPr>
            <a:spLocks noGrp="1"/>
          </p:cNvSpPr>
          <p:nvPr>
            <p:ph type="title" hasCustomPrompt="1"/>
            <p:custDataLst>
              <p:tags r:id="rId5"/>
            </p:custDataLst>
          </p:nvPr>
        </p:nvSpPr>
        <p:spPr>
          <a:xfrm>
            <a:off x="1675473" y="3504262"/>
            <a:ext cx="5463986" cy="1058604"/>
          </a:xfrm>
        </p:spPr>
        <p:txBody>
          <a:bodyPr rIns="63500">
            <a:noAutofit/>
          </a:bodyPr>
          <a:lstStyle>
            <a:lvl1pPr algn="r">
              <a:defRPr sz="48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noProof="1"/>
              <a:t>单击此处编辑标题</a:t>
            </a:r>
            <a:endParaRPr lang="zh-CN" altLang="en-US" noProof="1"/>
          </a:p>
        </p:txBody>
      </p:sp>
      <p:sp>
        <p:nvSpPr>
          <p:cNvPr id="3" name="文本占位符 2"/>
          <p:cNvSpPr>
            <a:spLocks noGrp="1"/>
          </p:cNvSpPr>
          <p:nvPr>
            <p:ph type="body" idx="1" hasCustomPrompt="1"/>
            <p:custDataLst>
              <p:tags r:id="rId6"/>
            </p:custDataLst>
          </p:nvPr>
        </p:nvSpPr>
        <p:spPr>
          <a:xfrm>
            <a:off x="1675473" y="2856759"/>
            <a:ext cx="5463986" cy="586913"/>
          </a:xfrm>
        </p:spPr>
        <p:txBody>
          <a:bodyPr tIns="38100" rIns="76200" bIns="38100" anchor="ctr">
            <a:noAutofit/>
          </a:bodyPr>
          <a:lstStyle>
            <a:lvl1pPr marL="0" indent="0" algn="r" eaLnBrk="1" fontAlgn="base" latinLnBrk="0" hangingPunct="1">
              <a:buNone/>
              <a:defRPr kumimoji="0" lang="zh-CN" altLang="en-US" sz="32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noProof="1"/>
              <a:t>编辑文本</a:t>
            </a:r>
            <a:endParaRPr lang="zh-CN" altLang="en-US" noProof="1"/>
          </a:p>
        </p:txBody>
      </p:sp>
      <p:sp>
        <p:nvSpPr>
          <p:cNvPr id="12" name="文本占位符 11"/>
          <p:cNvSpPr>
            <a:spLocks noGrp="1"/>
          </p:cNvSpPr>
          <p:nvPr>
            <p:ph type="body" sz="quarter" idx="13" hasCustomPrompt="1"/>
            <p:custDataLst>
              <p:tags r:id="rId7"/>
            </p:custDataLst>
          </p:nvPr>
        </p:nvSpPr>
        <p:spPr>
          <a:xfrm>
            <a:off x="1675513" y="2384066"/>
            <a:ext cx="5463946" cy="356466"/>
          </a:xfrm>
        </p:spPr>
        <p:txBody>
          <a:bodyPr anchor="b"/>
          <a:lstStyle>
            <a:lvl1pPr marL="0" indent="0" algn="r">
              <a:buNone/>
              <a:defRPr>
                <a:solidFill>
                  <a:schemeClr val="tx1"/>
                </a:solidFill>
              </a:defRPr>
            </a:lvl1pPr>
            <a:lvl2pPr marL="457200" indent="0">
              <a:buNone/>
              <a:defRPr/>
            </a:lvl2pPr>
          </a:lstStyle>
          <a:p>
            <a:pPr lvl="0"/>
            <a:r>
              <a:rPr lang="zh-CN" altLang="en-US" noProof="1"/>
              <a:t>编辑文本</a:t>
            </a:r>
            <a:endParaRPr lang="zh-CN" altLang="en-US" noProof="1"/>
          </a:p>
        </p:txBody>
      </p:sp>
      <p:sp>
        <p:nvSpPr>
          <p:cNvPr id="8" name="日期占位符 3"/>
          <p:cNvSpPr>
            <a:spLocks noGrp="1"/>
          </p:cNvSpPr>
          <p:nvPr>
            <p:ph type="dt" sz="half" idx="14"/>
            <p:custDataLst>
              <p:tags r:id="rId8"/>
            </p:custDataLst>
          </p:nvPr>
        </p:nvSpPr>
        <p:spPr/>
        <p:txBody>
          <a:bodyPr/>
          <a:lstStyle>
            <a:lvl1pPr>
              <a:defRPr/>
            </a:lvl1pPr>
          </a:lstStyle>
          <a:p>
            <a:pPr>
              <a:defRPr/>
            </a:pPr>
            <a:endParaRPr lang="zh-CN" altLang="en-US"/>
          </a:p>
        </p:txBody>
      </p:sp>
      <p:sp>
        <p:nvSpPr>
          <p:cNvPr id="9" name="页脚占位符 4"/>
          <p:cNvSpPr>
            <a:spLocks noGrp="1"/>
          </p:cNvSpPr>
          <p:nvPr>
            <p:ph type="ftr" sz="quarter" idx="15"/>
            <p:custDataLst>
              <p:tags r:id="rId9"/>
            </p:custDataLst>
          </p:nvPr>
        </p:nvSpPr>
        <p:spPr/>
        <p:txBody>
          <a:bodyPr/>
          <a:lstStyle>
            <a:lvl1pPr>
              <a:defRPr/>
            </a:lvl1pPr>
          </a:lstStyle>
          <a:p>
            <a:pPr>
              <a:defRPr/>
            </a:pPr>
            <a:endParaRPr lang="zh-CN" altLang="en-US"/>
          </a:p>
        </p:txBody>
      </p:sp>
      <p:sp>
        <p:nvSpPr>
          <p:cNvPr id="10" name="灯片编号占位符 5"/>
          <p:cNvSpPr>
            <a:spLocks noGrp="1"/>
          </p:cNvSpPr>
          <p:nvPr>
            <p:ph type="sldNum" sz="quarter" idx="16"/>
            <p:custDataLst>
              <p:tags r:id="rId10"/>
            </p:custDataLst>
          </p:nvPr>
        </p:nvSpPr>
        <p:spPr/>
        <p:txBody>
          <a:bodyPr/>
          <a:lstStyle>
            <a:lvl1pPr>
              <a:defRPr/>
            </a:lvl1pPr>
          </a:lstStyle>
          <a:p>
            <a:pPr>
              <a:defRPr/>
            </a:pPr>
            <a:fld id="{DD47DC10-9F80-47CA-9BB0-03FC4730FA43}"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825" y="952684"/>
            <a:ext cx="5282416" cy="5389905"/>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7902" y="952684"/>
            <a:ext cx="5282416" cy="5389905"/>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BDAEE2AC-368D-4ED2-A387-F07EC13D6107}"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669825" y="952684"/>
            <a:ext cx="5282416" cy="381074"/>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sym typeface="+mn-ea"/>
              </a:rPr>
              <a:t>单击此处</a:t>
            </a:r>
            <a:r>
              <a:rPr lang="zh-CN" altLang="en-US" noProof="1"/>
              <a:t>编辑母版文本样式</a:t>
            </a:r>
            <a:endParaRPr lang="zh-CN" altLang="en-US" noProof="1"/>
          </a:p>
        </p:txBody>
      </p:sp>
      <p:sp>
        <p:nvSpPr>
          <p:cNvPr id="4" name="内容占位符 3"/>
          <p:cNvSpPr>
            <a:spLocks noGrp="1"/>
          </p:cNvSpPr>
          <p:nvPr>
            <p:ph sz="half" idx="2"/>
            <p:custDataLst>
              <p:tags r:id="rId4"/>
            </p:custDataLst>
          </p:nvPr>
        </p:nvSpPr>
        <p:spPr>
          <a:xfrm>
            <a:off x="669820" y="1406785"/>
            <a:ext cx="5282375" cy="4935666"/>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6234776" y="952684"/>
            <a:ext cx="5282416" cy="381074"/>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sym typeface="+mn-ea"/>
              </a:rPr>
              <a:t>单击此处编辑母版文本样式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6234776" y="1406785"/>
            <a:ext cx="5282416" cy="4935666"/>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pPr>
              <a:defRPr/>
            </a:pPr>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pPr>
              <a:defRPr/>
            </a:pPr>
            <a:fld id="{69B27451-B61D-4EBD-9E20-9C423E26C623}" type="slidenum">
              <a:rPr lang="zh-CN"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pPr>
              <a:defRPr/>
            </a:pPr>
            <a:fld id="{49BB12C0-236C-47D9-B21E-53704C811C44}" type="slidenum">
              <a:rPr lang="zh-CN"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pPr>
              <a:defRPr/>
            </a:pPr>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pPr>
              <a:defRPr/>
            </a:pPr>
            <a:fld id="{B8C1EB70-7901-479E-AC6D-39092085774B}" type="slidenum">
              <a:rPr lang="zh-CN"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25"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825" y="952684"/>
            <a:ext cx="5282416" cy="5389905"/>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6237950" y="952684"/>
            <a:ext cx="5282416" cy="5389905"/>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C67445A4-C0BB-452B-A7F3-D7AA9591C7EA}" type="slidenum">
              <a:rPr lang="zh-CN"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69483" y="952684"/>
            <a:ext cx="950835" cy="5389905"/>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820" y="952676"/>
            <a:ext cx="9826565" cy="5389905"/>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19DE868F-D697-40DF-890C-3E7AE3034BAC}" type="slidenum">
              <a:rPr lang="zh-CN"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825" y="952684"/>
            <a:ext cx="10850541" cy="5389905"/>
          </a:xfrm>
        </p:spPr>
        <p:txBody>
          <a:bodyPr/>
          <a:lstStyle>
            <a:lvl1pPr>
              <a:defRPr/>
            </a:lvl1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pPr>
              <a:defRPr/>
            </a:pPr>
            <a:fld id="{5E5EBB0C-5A13-436A-8D2C-3DC1B1265DA7}"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Freeform 6"/>
          <p:cNvSpPr>
            <a:spLocks noChangeArrowheads="1"/>
          </p:cNvSpPr>
          <p:nvPr>
            <p:custDataLst>
              <p:tags r:id="rId2"/>
            </p:custDataLst>
          </p:nvPr>
        </p:nvSpPr>
        <p:spPr bwMode="auto">
          <a:xfrm>
            <a:off x="0" y="3880568"/>
            <a:ext cx="4991908" cy="2978702"/>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121893" tIns="60946" rIns="121893" bIns="60946"/>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a:p>
        </p:txBody>
      </p:sp>
      <p:sp>
        <p:nvSpPr>
          <p:cNvPr id="6" name="Freeform 7"/>
          <p:cNvSpPr>
            <a:spLocks noChangeArrowheads="1"/>
          </p:cNvSpPr>
          <p:nvPr>
            <p:custDataLst>
              <p:tags r:id="rId3"/>
            </p:custDataLst>
          </p:nvPr>
        </p:nvSpPr>
        <p:spPr bwMode="auto">
          <a:xfrm>
            <a:off x="2830071" y="4401365"/>
            <a:ext cx="9360024" cy="2457905"/>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121893" tIns="60946" rIns="121893" bIns="60946"/>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a:p>
        </p:txBody>
      </p:sp>
      <p:sp>
        <p:nvSpPr>
          <p:cNvPr id="7" name="直接连接符 11"/>
          <p:cNvSpPr>
            <a:spLocks noChangeShapeType="1"/>
          </p:cNvSpPr>
          <p:nvPr>
            <p:custDataLst>
              <p:tags r:id="rId4"/>
            </p:custDataLst>
          </p:nvPr>
        </p:nvSpPr>
        <p:spPr bwMode="auto">
          <a:xfrm>
            <a:off x="1920575" y="2791342"/>
            <a:ext cx="5218884" cy="1588"/>
          </a:xfrm>
          <a:prstGeom prst="line">
            <a:avLst/>
          </a:prstGeom>
          <a:noFill/>
          <a:ln w="6350">
            <a:solidFill>
              <a:schemeClr val="accent1"/>
            </a:solidFill>
            <a:bevel/>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1900">
              <a:solidFill>
                <a:schemeClr val="accent1"/>
              </a:solidFill>
              <a:sym typeface="Arial" panose="020B0604020202020204" pitchFamily="34" charset="0"/>
            </a:endParaRPr>
          </a:p>
        </p:txBody>
      </p:sp>
      <p:sp>
        <p:nvSpPr>
          <p:cNvPr id="2" name="标题 1"/>
          <p:cNvSpPr>
            <a:spLocks noGrp="1"/>
          </p:cNvSpPr>
          <p:nvPr>
            <p:ph type="title" hasCustomPrompt="1"/>
            <p:custDataLst>
              <p:tags r:id="rId5"/>
            </p:custDataLst>
          </p:nvPr>
        </p:nvSpPr>
        <p:spPr>
          <a:xfrm>
            <a:off x="1675473" y="3504262"/>
            <a:ext cx="5463986" cy="1058604"/>
          </a:xfrm>
        </p:spPr>
        <p:txBody>
          <a:bodyPr rIns="63500">
            <a:noAutofit/>
          </a:bodyPr>
          <a:lstStyle>
            <a:lvl1pPr algn="r">
              <a:defRPr sz="48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noProof="1"/>
              <a:t>单击此处编辑标题</a:t>
            </a:r>
            <a:endParaRPr lang="zh-CN" altLang="en-US" noProof="1"/>
          </a:p>
        </p:txBody>
      </p:sp>
      <p:sp>
        <p:nvSpPr>
          <p:cNvPr id="3" name="文本占位符 2"/>
          <p:cNvSpPr>
            <a:spLocks noGrp="1"/>
          </p:cNvSpPr>
          <p:nvPr>
            <p:ph type="body" idx="1" hasCustomPrompt="1"/>
            <p:custDataLst>
              <p:tags r:id="rId6"/>
            </p:custDataLst>
          </p:nvPr>
        </p:nvSpPr>
        <p:spPr>
          <a:xfrm>
            <a:off x="1675473" y="2856759"/>
            <a:ext cx="5463986" cy="586913"/>
          </a:xfrm>
        </p:spPr>
        <p:txBody>
          <a:bodyPr tIns="38100" rIns="76200" bIns="38100" anchor="ctr">
            <a:noAutofit/>
          </a:bodyPr>
          <a:lstStyle>
            <a:lvl1pPr marL="0" indent="0" algn="r" eaLnBrk="1" fontAlgn="base" latinLnBrk="0" hangingPunct="1">
              <a:buNone/>
              <a:defRPr kumimoji="0" lang="zh-CN" altLang="en-US" sz="32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noProof="1"/>
              <a:t>编辑文本</a:t>
            </a:r>
            <a:endParaRPr lang="zh-CN" altLang="en-US" noProof="1"/>
          </a:p>
        </p:txBody>
      </p:sp>
      <p:sp>
        <p:nvSpPr>
          <p:cNvPr id="12" name="文本占位符 11"/>
          <p:cNvSpPr>
            <a:spLocks noGrp="1"/>
          </p:cNvSpPr>
          <p:nvPr>
            <p:ph type="body" sz="quarter" idx="13" hasCustomPrompt="1"/>
            <p:custDataLst>
              <p:tags r:id="rId7"/>
            </p:custDataLst>
          </p:nvPr>
        </p:nvSpPr>
        <p:spPr>
          <a:xfrm>
            <a:off x="1675513" y="2384066"/>
            <a:ext cx="5463946" cy="356466"/>
          </a:xfrm>
        </p:spPr>
        <p:txBody>
          <a:bodyPr anchor="b"/>
          <a:lstStyle>
            <a:lvl1pPr marL="0" indent="0" algn="r">
              <a:buNone/>
              <a:defRPr>
                <a:solidFill>
                  <a:schemeClr val="tx1"/>
                </a:solidFill>
              </a:defRPr>
            </a:lvl1pPr>
            <a:lvl2pPr marL="457200" indent="0">
              <a:buNone/>
              <a:defRPr/>
            </a:lvl2pPr>
          </a:lstStyle>
          <a:p>
            <a:pPr lvl="0"/>
            <a:r>
              <a:rPr lang="zh-CN" altLang="en-US" noProof="1"/>
              <a:t>编辑文本</a:t>
            </a:r>
            <a:endParaRPr lang="zh-CN" altLang="en-US" noProof="1"/>
          </a:p>
        </p:txBody>
      </p:sp>
      <p:sp>
        <p:nvSpPr>
          <p:cNvPr id="8" name="日期占位符 3"/>
          <p:cNvSpPr>
            <a:spLocks noGrp="1"/>
          </p:cNvSpPr>
          <p:nvPr>
            <p:ph type="dt" sz="half" idx="14"/>
            <p:custDataLst>
              <p:tags r:id="rId8"/>
            </p:custDataLst>
          </p:nvPr>
        </p:nvSpPr>
        <p:spPr/>
        <p:txBody>
          <a:bodyPr/>
          <a:lstStyle>
            <a:lvl1pPr>
              <a:defRPr/>
            </a:lvl1pPr>
          </a:lstStyle>
          <a:p>
            <a:pPr>
              <a:defRPr/>
            </a:pPr>
            <a:endParaRPr lang="zh-CN" altLang="en-US"/>
          </a:p>
        </p:txBody>
      </p:sp>
      <p:sp>
        <p:nvSpPr>
          <p:cNvPr id="9" name="页脚占位符 4"/>
          <p:cNvSpPr>
            <a:spLocks noGrp="1"/>
          </p:cNvSpPr>
          <p:nvPr>
            <p:ph type="ftr" sz="quarter" idx="15"/>
            <p:custDataLst>
              <p:tags r:id="rId9"/>
            </p:custDataLst>
          </p:nvPr>
        </p:nvSpPr>
        <p:spPr/>
        <p:txBody>
          <a:bodyPr/>
          <a:lstStyle>
            <a:lvl1pPr>
              <a:defRPr/>
            </a:lvl1pPr>
          </a:lstStyle>
          <a:p>
            <a:pPr>
              <a:defRPr/>
            </a:pPr>
            <a:endParaRPr lang="zh-CN" altLang="en-US"/>
          </a:p>
        </p:txBody>
      </p:sp>
      <p:sp>
        <p:nvSpPr>
          <p:cNvPr id="10" name="灯片编号占位符 5"/>
          <p:cNvSpPr>
            <a:spLocks noGrp="1"/>
          </p:cNvSpPr>
          <p:nvPr>
            <p:ph type="sldNum" sz="quarter" idx="16"/>
            <p:custDataLst>
              <p:tags r:id="rId10"/>
            </p:custDataLst>
          </p:nvPr>
        </p:nvSpPr>
        <p:spPr/>
        <p:txBody>
          <a:bodyPr/>
          <a:lstStyle>
            <a:lvl1pPr>
              <a:defRPr/>
            </a:lvl1pPr>
          </a:lstStyle>
          <a:p>
            <a:pPr>
              <a:defRPr/>
            </a:pPr>
            <a:fld id="{DD47DC10-9F80-47CA-9BB0-03FC4730FA43}" type="slidenum">
              <a:rPr lang="zh-CN" altLang="en-US"/>
            </a:fld>
            <a:endParaRPr lang="zh-CN"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t="9387" b="34447"/>
          <a:stretch>
            <a:fillRect/>
          </a:stretch>
        </p:blipFill>
        <p:spPr>
          <a:xfrm>
            <a:off x="1" y="-2"/>
            <a:ext cx="12190094" cy="4543128"/>
          </a:xfrm>
          <a:prstGeom prst="rect">
            <a:avLst/>
          </a:prstGeom>
        </p:spPr>
      </p:pic>
      <p:sp>
        <p:nvSpPr>
          <p:cNvPr id="5" name="矩形 4"/>
          <p:cNvSpPr/>
          <p:nvPr>
            <p:custDataLst>
              <p:tags r:id="rId4"/>
            </p:custDataLst>
          </p:nvPr>
        </p:nvSpPr>
        <p:spPr>
          <a:xfrm>
            <a:off x="0" y="5638257"/>
            <a:ext cx="12190095" cy="122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6" name="等腰三角形 5"/>
          <p:cNvSpPr/>
          <p:nvPr>
            <p:custDataLst>
              <p:tags r:id="rId5"/>
            </p:custDataLst>
          </p:nvPr>
        </p:nvSpPr>
        <p:spPr>
          <a:xfrm rot="5400000" flipV="1">
            <a:off x="4186377" y="-1147180"/>
            <a:ext cx="3817340" cy="121942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7" name="直角三角形 6"/>
          <p:cNvSpPr/>
          <p:nvPr>
            <p:custDataLst>
              <p:tags r:id="rId6"/>
            </p:custDataLst>
          </p:nvPr>
        </p:nvSpPr>
        <p:spPr>
          <a:xfrm>
            <a:off x="0" y="3621759"/>
            <a:ext cx="12190095" cy="32375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8" name="直角三角形 7"/>
          <p:cNvSpPr/>
          <p:nvPr>
            <p:custDataLst>
              <p:tags r:id="rId7"/>
            </p:custDataLst>
          </p:nvPr>
        </p:nvSpPr>
        <p:spPr>
          <a:xfrm flipH="1">
            <a:off x="0" y="3045389"/>
            <a:ext cx="12190095" cy="381388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noProof="1">
              <a:cs typeface="+mn-ea"/>
            </a:endParaRPr>
          </a:p>
        </p:txBody>
      </p:sp>
      <p:sp>
        <p:nvSpPr>
          <p:cNvPr id="2" name="标题 1"/>
          <p:cNvSpPr>
            <a:spLocks noGrp="1"/>
          </p:cNvSpPr>
          <p:nvPr>
            <p:ph type="title" hasCustomPrompt="1"/>
            <p:custDataLst>
              <p:tags r:id="rId8"/>
            </p:custDataLst>
          </p:nvPr>
        </p:nvSpPr>
        <p:spPr>
          <a:xfrm>
            <a:off x="7428339" y="4290854"/>
            <a:ext cx="4425258" cy="1175603"/>
          </a:xfrm>
        </p:spPr>
        <p:txBody>
          <a:bodyPr rIns="25400" rtlCol="0" anchor="b">
            <a:noAutofit/>
          </a:bodyPr>
          <a:lstStyle>
            <a:lvl1pPr marL="0" marR="0" algn="r" defTabSz="914400" rtl="0" eaLnBrk="1" fontAlgn="auto" latinLnBrk="0" hangingPunct="1">
              <a:lnSpc>
                <a:spcPct val="100000"/>
              </a:lnSpc>
              <a:buNone/>
              <a:defRPr kumimoji="0" lang="zh-CN" altLang="en-US" sz="6600" b="1" i="0" u="none" strike="noStrike" kern="1200" cap="none" spc="6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编辑标题</a:t>
            </a:r>
            <a:endParaRPr noProof="1">
              <a:sym typeface="+mn-ea"/>
            </a:endParaRPr>
          </a:p>
        </p:txBody>
      </p:sp>
      <p:sp>
        <p:nvSpPr>
          <p:cNvPr id="14" name="文本占位符 13"/>
          <p:cNvSpPr>
            <a:spLocks noGrp="1"/>
          </p:cNvSpPr>
          <p:nvPr>
            <p:ph type="body" sz="quarter" idx="14" hasCustomPrompt="1"/>
            <p:custDataLst>
              <p:tags r:id="rId9"/>
            </p:custDataLst>
          </p:nvPr>
        </p:nvSpPr>
        <p:spPr>
          <a:xfrm>
            <a:off x="7428338" y="5541724"/>
            <a:ext cx="4425118" cy="691475"/>
          </a:xfrm>
        </p:spPr>
        <p:txBody>
          <a:bodyPr>
            <a:normAutofit/>
          </a:bodyPr>
          <a:lstStyle>
            <a:lvl1pPr marL="0" indent="0" algn="r">
              <a:buNone/>
              <a:defRPr sz="3200"/>
            </a:lvl1pPr>
            <a:lvl2pPr marL="457200" indent="0">
              <a:buNone/>
              <a:defRPr/>
            </a:lvl2pPr>
          </a:lstStyle>
          <a:p>
            <a:pPr lvl="0"/>
            <a:r>
              <a:rPr lang="zh-CN" altLang="en-US" noProof="1"/>
              <a:t>编辑文本</a:t>
            </a:r>
            <a:endParaRPr lang="zh-CN" altLang="en-US" noProof="1"/>
          </a:p>
        </p:txBody>
      </p:sp>
      <p:sp>
        <p:nvSpPr>
          <p:cNvPr id="9" name="日期占位符 2"/>
          <p:cNvSpPr>
            <a:spLocks noGrp="1"/>
          </p:cNvSpPr>
          <p:nvPr>
            <p:ph type="dt" sz="half" idx="15"/>
            <p:custDataLst>
              <p:tags r:id="rId10"/>
            </p:custDataLst>
          </p:nvPr>
        </p:nvSpPr>
        <p:spPr/>
        <p:txBody>
          <a:bodyPr/>
          <a:lstStyle>
            <a:lvl1pPr>
              <a:defRPr/>
            </a:lvl1pPr>
          </a:lstStyle>
          <a:p>
            <a:pPr>
              <a:defRPr/>
            </a:pPr>
            <a:endParaRPr lang="zh-CN" altLang="en-US"/>
          </a:p>
        </p:txBody>
      </p:sp>
      <p:sp>
        <p:nvSpPr>
          <p:cNvPr id="10" name="页脚占位符 3"/>
          <p:cNvSpPr>
            <a:spLocks noGrp="1"/>
          </p:cNvSpPr>
          <p:nvPr>
            <p:ph type="ftr" sz="quarter" idx="16"/>
            <p:custDataLst>
              <p:tags r:id="rId11"/>
            </p:custDataLst>
          </p:nvPr>
        </p:nvSpPr>
        <p:spPr/>
        <p:txBody>
          <a:bodyPr/>
          <a:lstStyle>
            <a:lvl1pPr>
              <a:defRPr/>
            </a:lvl1pPr>
          </a:lstStyle>
          <a:p>
            <a:pPr>
              <a:defRPr/>
            </a:pPr>
            <a:endParaRPr lang="zh-CN" altLang="en-US"/>
          </a:p>
        </p:txBody>
      </p:sp>
      <p:sp>
        <p:nvSpPr>
          <p:cNvPr id="11" name="灯片编号占位符 4"/>
          <p:cNvSpPr>
            <a:spLocks noGrp="1"/>
          </p:cNvSpPr>
          <p:nvPr>
            <p:ph type="sldNum" sz="quarter" idx="17"/>
            <p:custDataLst>
              <p:tags r:id="rId12"/>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825" y="952684"/>
            <a:ext cx="5282416" cy="5389905"/>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7902" y="952684"/>
            <a:ext cx="5282416" cy="5389905"/>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BDAEE2AC-368D-4ED2-A387-F07EC13D6107}" type="slidenum">
              <a:rPr lang="zh-CN" altLang="en-US"/>
            </a:fld>
            <a:endParaRPr lang="zh-CN" altLang="en-US"/>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777"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669825" y="952684"/>
            <a:ext cx="5282416" cy="381074"/>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sym typeface="+mn-ea"/>
              </a:rPr>
              <a:t>单击此处</a:t>
            </a:r>
            <a:r>
              <a:rPr lang="zh-CN" altLang="en-US" noProof="1"/>
              <a:t>编辑母版文本样式</a:t>
            </a:r>
            <a:endParaRPr lang="zh-CN" altLang="en-US" noProof="1"/>
          </a:p>
        </p:txBody>
      </p:sp>
      <p:sp>
        <p:nvSpPr>
          <p:cNvPr id="4" name="内容占位符 3"/>
          <p:cNvSpPr>
            <a:spLocks noGrp="1"/>
          </p:cNvSpPr>
          <p:nvPr>
            <p:ph sz="half" idx="2"/>
            <p:custDataLst>
              <p:tags r:id="rId4"/>
            </p:custDataLst>
          </p:nvPr>
        </p:nvSpPr>
        <p:spPr>
          <a:xfrm>
            <a:off x="669820" y="1406785"/>
            <a:ext cx="5282375" cy="4935666"/>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6234776" y="952684"/>
            <a:ext cx="5282416" cy="381074"/>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sym typeface="+mn-ea"/>
              </a:rPr>
              <a:t>单击此处编辑母版文本样式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6234776" y="1406785"/>
            <a:ext cx="5282416" cy="4935666"/>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pPr>
              <a:defRPr/>
            </a:pPr>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pPr>
              <a:defRPr/>
            </a:pPr>
            <a:fld id="{69B27451-B61D-4EBD-9E20-9C423E26C623}" type="slidenum">
              <a:rPr lang="zh-CN" altLang="en-US"/>
            </a:fld>
            <a:endParaRPr lang="zh-CN" altLang="en-US"/>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pPr>
              <a:defRPr/>
            </a:pPr>
            <a:fld id="{49BB12C0-236C-47D9-B21E-53704C811C44}" type="slidenum">
              <a:rPr lang="zh-CN" altLang="en-US"/>
            </a:fld>
            <a:endParaRPr lang="zh-CN" altLang="en-US"/>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969892E7-8E64-435E-8CEB-BC9971460E94}"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pPr>
              <a:defRPr/>
            </a:pPr>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pPr>
              <a:defRPr/>
            </a:pPr>
            <a:fld id="{B8C1EB70-7901-479E-AC6D-39092085774B}" type="slidenum">
              <a:rPr lang="zh-CN" altLang="en-US"/>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25" y="443316"/>
            <a:ext cx="10850541" cy="442046"/>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825" y="952684"/>
            <a:ext cx="5282416" cy="5389905"/>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6237950" y="952684"/>
            <a:ext cx="5282416" cy="5389905"/>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C67445A4-C0BB-452B-A7F3-D7AA9591C7EA}" type="slidenum">
              <a:rPr lang="zh-CN" altLang="en-US"/>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69483" y="952684"/>
            <a:ext cx="950835" cy="5389905"/>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820" y="952676"/>
            <a:ext cx="9826565" cy="5389905"/>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sym typeface="+mn-ea"/>
              </a:rPr>
              <a:t>单击此处</a:t>
            </a:r>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19DE868F-D697-40DF-890C-3E7AE3034BAC}" type="slidenum">
              <a:rPr lang="zh-CN" altLang="en-US"/>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76.xml"/><Relationship Id="rId24" Type="http://schemas.openxmlformats.org/officeDocument/2006/relationships/tags" Target="../tags/tag75.xml"/><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1" Type="http://schemas.openxmlformats.org/officeDocument/2006/relationships/theme" Target="../theme/theme2.xml"/><Relationship Id="rId50" Type="http://schemas.openxmlformats.org/officeDocument/2006/relationships/tags" Target="../tags/tag152.xml"/><Relationship Id="rId5" Type="http://schemas.openxmlformats.org/officeDocument/2006/relationships/slideLayout" Target="../slideLayouts/slideLayout24.xml"/><Relationship Id="rId49" Type="http://schemas.openxmlformats.org/officeDocument/2006/relationships/tags" Target="../tags/tag151.xml"/><Relationship Id="rId48" Type="http://schemas.openxmlformats.org/officeDocument/2006/relationships/tags" Target="../tags/tag150.xml"/><Relationship Id="rId47" Type="http://schemas.openxmlformats.org/officeDocument/2006/relationships/tags" Target="../tags/tag149.xml"/><Relationship Id="rId46" Type="http://schemas.openxmlformats.org/officeDocument/2006/relationships/tags" Target="../tags/tag148.xml"/><Relationship Id="rId45" Type="http://schemas.openxmlformats.org/officeDocument/2006/relationships/tags" Target="../tags/tag147.xml"/><Relationship Id="rId44" Type="http://schemas.openxmlformats.org/officeDocument/2006/relationships/slideLayout" Target="../slideLayouts/slideLayout63.xml"/><Relationship Id="rId43" Type="http://schemas.openxmlformats.org/officeDocument/2006/relationships/slideLayout" Target="../slideLayouts/slideLayout62.xml"/><Relationship Id="rId42" Type="http://schemas.openxmlformats.org/officeDocument/2006/relationships/slideLayout" Target="../slideLayouts/slideLayout61.xml"/><Relationship Id="rId41" Type="http://schemas.openxmlformats.org/officeDocument/2006/relationships/slideLayout" Target="../slideLayouts/slideLayout60.xml"/><Relationship Id="rId40" Type="http://schemas.openxmlformats.org/officeDocument/2006/relationships/slideLayout" Target="../slideLayouts/slideLayout59.xml"/><Relationship Id="rId4" Type="http://schemas.openxmlformats.org/officeDocument/2006/relationships/slideLayout" Target="../slideLayouts/slideLayout23.xml"/><Relationship Id="rId39" Type="http://schemas.openxmlformats.org/officeDocument/2006/relationships/slideLayout" Target="../slideLayouts/slideLayout58.xml"/><Relationship Id="rId38" Type="http://schemas.openxmlformats.org/officeDocument/2006/relationships/slideLayout" Target="../slideLayouts/slideLayout57.xml"/><Relationship Id="rId37" Type="http://schemas.openxmlformats.org/officeDocument/2006/relationships/slideLayout" Target="../slideLayouts/slideLayout56.xml"/><Relationship Id="rId36" Type="http://schemas.openxmlformats.org/officeDocument/2006/relationships/slideLayout" Target="../slideLayouts/slideLayout55.xml"/><Relationship Id="rId35" Type="http://schemas.openxmlformats.org/officeDocument/2006/relationships/slideLayout" Target="../slideLayouts/slideLayout54.xml"/><Relationship Id="rId34" Type="http://schemas.openxmlformats.org/officeDocument/2006/relationships/slideLayout" Target="../slideLayouts/slideLayout53.xml"/><Relationship Id="rId33" Type="http://schemas.openxmlformats.org/officeDocument/2006/relationships/slideLayout" Target="../slideLayouts/slideLayout52.xml"/><Relationship Id="rId32" Type="http://schemas.openxmlformats.org/officeDocument/2006/relationships/slideLayout" Target="../slideLayouts/slideLayout51.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3" Type="http://schemas.openxmlformats.org/officeDocument/2006/relationships/slideLayout" Target="../slideLayouts/slideLayout22.xml"/><Relationship Id="rId29" Type="http://schemas.openxmlformats.org/officeDocument/2006/relationships/slideLayout" Target="../slideLayouts/slideLayout48.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0" Type="http://schemas.openxmlformats.org/officeDocument/2006/relationships/slideLayout" Target="../slideLayouts/slideLayout39.xml"/><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20"/>
            </p:custDataLst>
          </p:nvPr>
        </p:nvSpPr>
        <p:spPr bwMode="auto">
          <a:xfrm>
            <a:off x="669820" y="442995"/>
            <a:ext cx="10850454" cy="44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dirty="0"/>
              <a:t>单击此处编辑母版标题样式</a:t>
            </a:r>
            <a:endParaRPr lang="zh-CN" altLang="en-US" dirty="0"/>
          </a:p>
        </p:txBody>
      </p:sp>
      <p:sp>
        <p:nvSpPr>
          <p:cNvPr id="1027" name="文本占位符 2"/>
          <p:cNvSpPr>
            <a:spLocks noGrp="1" noChangeArrowheads="1"/>
          </p:cNvSpPr>
          <p:nvPr>
            <p:ph type="body" idx="9"/>
            <p:custDataLst>
              <p:tags r:id="rId21"/>
            </p:custDataLst>
          </p:nvPr>
        </p:nvSpPr>
        <p:spPr bwMode="auto">
          <a:xfrm>
            <a:off x="669820" y="952676"/>
            <a:ext cx="10850454" cy="539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2"/>
            </p:custDataLst>
          </p:nvPr>
        </p:nvSpPr>
        <p:spPr>
          <a:xfrm>
            <a:off x="879338" y="6351176"/>
            <a:ext cx="2699916" cy="315972"/>
          </a:xfrm>
          <a:prstGeom prst="rect">
            <a:avLst/>
          </a:prstGeom>
        </p:spPr>
        <p:txBody>
          <a:bodyPr vert="horz" lIns="91440" tIns="45720" rIns="91440" bIns="45720" rtlCol="0" anchor="ctr">
            <a:normAutofit/>
          </a:bodyPr>
          <a:lstStyle>
            <a:lvl1pPr algn="l">
              <a:defRPr sz="1200" noProof="1">
                <a:solidFill>
                  <a:schemeClr val="tx1">
                    <a:tint val="75000"/>
                  </a:schemeClr>
                </a:solidFill>
                <a:ea typeface="微软雅黑" panose="020B0503020204020204" pitchFamily="34" charset="-122"/>
              </a:defRPr>
            </a:lvl1pPr>
          </a:lstStyle>
          <a:p>
            <a:pPr defTabSz="914400"/>
            <a:fld id="{BB962C8B-B14F-4D97-AF65-F5344CB8AC3E}"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23"/>
            </p:custDataLst>
          </p:nvPr>
        </p:nvSpPr>
        <p:spPr>
          <a:xfrm>
            <a:off x="4115745" y="6351176"/>
            <a:ext cx="3958606" cy="315972"/>
          </a:xfrm>
          <a:prstGeom prst="rect">
            <a:avLst/>
          </a:prstGeom>
        </p:spPr>
        <p:txBody>
          <a:bodyPr vert="horz" lIns="91440" tIns="45720" rIns="91440" bIns="45720" rtlCol="0" anchor="ctr">
            <a:normAutofit/>
          </a:bodyPr>
          <a:lstStyle>
            <a:lvl1pPr algn="ctr">
              <a:defRPr sz="1200" noProof="1">
                <a:solidFill>
                  <a:schemeClr val="tx1">
                    <a:tint val="75000"/>
                  </a:schemeClr>
                </a:solidFill>
              </a:defRPr>
            </a:lvl1pPr>
          </a:lstStyle>
          <a:p>
            <a:pPr defTabSz="914400"/>
            <a:r>
              <a:rPr lang="zh-CN" altLang="en-US">
                <a:solidFill>
                  <a:prstClr val="black">
                    <a:tint val="75000"/>
                  </a:prstClr>
                </a:solidFill>
              </a:rPr>
              <a:t>12</a:t>
            </a:r>
            <a:endParaRPr lang="zh-CN" altLang="en-US">
              <a:solidFill>
                <a:prstClr val="black">
                  <a:tint val="75000"/>
                </a:prstClr>
              </a:solidFill>
            </a:endParaRPr>
          </a:p>
        </p:txBody>
      </p:sp>
      <p:sp>
        <p:nvSpPr>
          <p:cNvPr id="6" name="灯片编号占位符 5"/>
          <p:cNvSpPr>
            <a:spLocks noGrp="1"/>
          </p:cNvSpPr>
          <p:nvPr>
            <p:ph type="sldNum" sz="quarter" idx="4"/>
            <p:custDataLst>
              <p:tags r:id="rId24"/>
            </p:custDataLst>
          </p:nvPr>
        </p:nvSpPr>
        <p:spPr>
          <a:xfrm>
            <a:off x="8609255" y="6351176"/>
            <a:ext cx="2699916" cy="315972"/>
          </a:xfrm>
          <a:prstGeom prst="rect">
            <a:avLst/>
          </a:prstGeom>
        </p:spPr>
        <p:txBody>
          <a:bodyPr vert="horz" lIns="91440" tIns="45720" rIns="91440" bIns="45720" rtlCol="0" anchor="ctr">
            <a:normAutofit/>
          </a:bodyPr>
          <a:lstStyle>
            <a:lvl1pPr algn="r">
              <a:defRPr sz="1200" noProof="1">
                <a:solidFill>
                  <a:schemeClr val="tx1">
                    <a:tint val="75000"/>
                  </a:schemeClr>
                </a:solidFill>
                <a:ea typeface="微软雅黑" panose="020B0503020204020204" pitchFamily="34" charset="-122"/>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
        <p:nvSpPr>
          <p:cNvPr id="2"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4pPr>
      <a:lvl5pPr marL="2056765"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45"/>
            </p:custDataLst>
          </p:nvPr>
        </p:nvSpPr>
        <p:spPr bwMode="auto">
          <a:xfrm>
            <a:off x="669820" y="442995"/>
            <a:ext cx="10850454" cy="44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dirty="0"/>
              <a:t>单击此处编辑母版标题样式</a:t>
            </a:r>
            <a:endParaRPr lang="zh-CN" altLang="en-US" dirty="0"/>
          </a:p>
        </p:txBody>
      </p:sp>
      <p:sp>
        <p:nvSpPr>
          <p:cNvPr id="1027" name="文本占位符 2"/>
          <p:cNvSpPr>
            <a:spLocks noGrp="1" noChangeArrowheads="1"/>
          </p:cNvSpPr>
          <p:nvPr>
            <p:ph type="body" idx="9"/>
            <p:custDataLst>
              <p:tags r:id="rId46"/>
            </p:custDataLst>
          </p:nvPr>
        </p:nvSpPr>
        <p:spPr bwMode="auto">
          <a:xfrm>
            <a:off x="669820" y="952676"/>
            <a:ext cx="10850454" cy="539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47"/>
            </p:custDataLst>
          </p:nvPr>
        </p:nvSpPr>
        <p:spPr>
          <a:xfrm>
            <a:off x="879338" y="6351176"/>
            <a:ext cx="2699916" cy="315972"/>
          </a:xfrm>
          <a:prstGeom prst="rect">
            <a:avLst/>
          </a:prstGeom>
        </p:spPr>
        <p:txBody>
          <a:bodyPr vert="horz" lIns="91440" tIns="45720" rIns="91440" bIns="45720" rtlCol="0" anchor="ctr">
            <a:normAutofit/>
          </a:bodyPr>
          <a:lstStyle>
            <a:lvl1pPr algn="l">
              <a:defRPr sz="1200" noProof="1">
                <a:solidFill>
                  <a:schemeClr val="tx1">
                    <a:tint val="75000"/>
                  </a:schemeClr>
                </a:solidFill>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custDataLst>
              <p:tags r:id="rId48"/>
            </p:custDataLst>
          </p:nvPr>
        </p:nvSpPr>
        <p:spPr>
          <a:xfrm>
            <a:off x="4115745" y="6351176"/>
            <a:ext cx="3958606" cy="315972"/>
          </a:xfrm>
          <a:prstGeom prst="rect">
            <a:avLst/>
          </a:prstGeom>
        </p:spPr>
        <p:txBody>
          <a:bodyPr vert="horz" lIns="91440" tIns="45720" rIns="91440" bIns="45720" rtlCol="0" anchor="ctr">
            <a:normAutofit/>
          </a:bodyPr>
          <a:lstStyle>
            <a:lvl1pPr algn="ctr">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custDataLst>
              <p:tags r:id="rId49"/>
            </p:custDataLst>
          </p:nvPr>
        </p:nvSpPr>
        <p:spPr>
          <a:xfrm>
            <a:off x="8609255" y="6351176"/>
            <a:ext cx="2699916" cy="315972"/>
          </a:xfrm>
          <a:prstGeom prst="rect">
            <a:avLst/>
          </a:prstGeom>
        </p:spPr>
        <p:txBody>
          <a:bodyPr vert="horz" lIns="91440" tIns="45720" rIns="91440" bIns="45720" rtlCol="0" anchor="ctr">
            <a:normAutofit/>
          </a:bodyPr>
          <a:lstStyle>
            <a:lvl1pPr algn="r">
              <a:defRPr sz="1200" noProof="1">
                <a:solidFill>
                  <a:schemeClr val="tx1">
                    <a:tint val="75000"/>
                  </a:schemeClr>
                </a:solidFill>
                <a:ea typeface="微软雅黑" panose="020B0503020204020204" pitchFamily="34" charset="-122"/>
              </a:defRPr>
            </a:lvl1pPr>
          </a:lstStyle>
          <a:p>
            <a:pPr>
              <a:defRPr/>
            </a:pPr>
            <a:fld id="{969892E7-8E64-435E-8CEB-BC9971460E94}" type="slidenum">
              <a:rPr lang="zh-CN" altLang="en-US"/>
            </a:fld>
            <a:endParaRPr lang="zh-CN" altLang="en-US"/>
          </a:p>
        </p:txBody>
      </p:sp>
      <p:sp>
        <p:nvSpPr>
          <p:cNvPr id="2" name="KSO_TEMPLATE" hidden="1"/>
          <p:cNvSpPr/>
          <p:nvPr>
            <p:custDataLst>
              <p:tags r:id="rId5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Lst>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4pPr>
      <a:lvl5pPr marL="2056765"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tags" Target="../tags/tag15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2.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7.png"/><Relationship Id="rId1" Type="http://schemas.openxmlformats.org/officeDocument/2006/relationships/image" Target="../media/image2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2.png"/><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5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image" Target="../media/image3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8.png"/><Relationship Id="rId1" Type="http://schemas.openxmlformats.org/officeDocument/2006/relationships/tags" Target="../tags/tag1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2.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pic>
        <p:nvPicPr>
          <p:cNvPr id="8" name="图片 7" descr="未标题-1"/>
          <p:cNvPicPr>
            <a:picLocks noChangeAspect="1"/>
          </p:cNvPicPr>
          <p:nvPr/>
        </p:nvPicPr>
        <p:blipFill>
          <a:blip r:embed="rId1"/>
          <a:stretch>
            <a:fillRect/>
          </a:stretch>
        </p:blipFill>
        <p:spPr>
          <a:xfrm>
            <a:off x="1227455" y="1283335"/>
            <a:ext cx="5486400" cy="6475095"/>
          </a:xfrm>
          <a:prstGeom prst="rect">
            <a:avLst/>
          </a:prstGeom>
        </p:spPr>
      </p:pic>
      <p:sp>
        <p:nvSpPr>
          <p:cNvPr id="3" name="标题 2"/>
          <p:cNvSpPr>
            <a:spLocks noGrp="1"/>
          </p:cNvSpPr>
          <p:nvPr>
            <p:ph type="title"/>
          </p:nvPr>
        </p:nvSpPr>
        <p:spPr>
          <a:xfrm>
            <a:off x="3793490" y="2579370"/>
            <a:ext cx="7835900" cy="1261110"/>
          </a:xfrm>
        </p:spPr>
        <p:txBody>
          <a:bodyPr>
            <a:normAutofit/>
          </a:bodyPr>
          <a:lstStyle/>
          <a:p>
            <a:pPr algn="ctr"/>
            <a:r>
              <a:rPr lang="zh-CN" altLang="en-US" sz="3600" dirty="0" smtClean="0"/>
              <a:t>Python高级</a:t>
            </a:r>
            <a:r>
              <a:rPr lang="en-US" altLang="zh-CN" sz="3600" dirty="0" smtClean="0"/>
              <a:t>-</a:t>
            </a:r>
            <a:r>
              <a:rPr lang="zh-CN" altLang="en-US" sz="3600" dirty="0" smtClean="0"/>
              <a:t>爬虫</a:t>
            </a:r>
            <a:endParaRPr lang="zh-CN" altLang="en-US" sz="3600" dirty="0" smtClean="0"/>
          </a:p>
        </p:txBody>
      </p:sp>
      <p:pic>
        <p:nvPicPr>
          <p:cNvPr id="7" name="图片 6" descr="未标题-1"/>
          <p:cNvPicPr>
            <a:picLocks noChangeAspect="1"/>
          </p:cNvPicPr>
          <p:nvPr/>
        </p:nvPicPr>
        <p:blipFill>
          <a:blip r:embed="rId2"/>
          <a:srcRect r="35625" b="32950"/>
          <a:stretch>
            <a:fillRect/>
          </a:stretch>
        </p:blipFill>
        <p:spPr>
          <a:xfrm>
            <a:off x="8684260" y="2124710"/>
            <a:ext cx="3531870" cy="4734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ROBOTS</a:t>
            </a:r>
            <a:r>
              <a:rPr dirty="0"/>
              <a:t>协议</a:t>
            </a:r>
            <a:endParaRPr dirty="0"/>
          </a:p>
        </p:txBody>
      </p:sp>
      <p:sp>
        <p:nvSpPr>
          <p:cNvPr id="2" name="文本框 1"/>
          <p:cNvSpPr txBox="1"/>
          <p:nvPr/>
        </p:nvSpPr>
        <p:spPr>
          <a:xfrm>
            <a:off x="777240" y="1240155"/>
            <a:ext cx="9509125" cy="5569585"/>
          </a:xfrm>
          <a:prstGeom prst="rect">
            <a:avLst/>
          </a:prstGeom>
          <a:noFill/>
        </p:spPr>
        <p:txBody>
          <a:bodyPr wrap="square" rtlCol="0" anchor="t">
            <a:spAutoFit/>
          </a:bodyPr>
          <a:p>
            <a:r>
              <a:rPr sz="2000"/>
              <a:t>具体使用格式如下:</a:t>
            </a:r>
            <a:endParaRPr sz="2000"/>
          </a:p>
          <a:p>
            <a:r>
              <a:rPr sz="2000"/>
              <a:t>　　(1)User.agent:用于描述搜索引擎爬虫的名字。在Robots.txt文件中，如果有多条User-agent记录，说明有多个搜索引擎爬虫会受到该协议的限制，对该文件来说，至少要有一条User-agent记录。如果该项的值设为</a:t>
            </a:r>
            <a:r>
              <a:rPr lang="zh-CN" sz="2000"/>
              <a:t>空</a:t>
            </a:r>
            <a:r>
              <a:rPr sz="2000"/>
              <a:t>，则该协议对任何搜索引擎爬虫均有效，在Robots.txt文件中，“User-agent:*这样的记录只能有一条。</a:t>
            </a:r>
            <a:endParaRPr sz="2000"/>
          </a:p>
          <a:p>
            <a:endParaRPr sz="2000"/>
          </a:p>
          <a:p>
            <a:r>
              <a:rPr sz="2000"/>
              <a:t>　　(2)Disallow:用于描述不希望被访问到的一个URL。这个URL可以是一条完整的路径，也可以是部分路径，任何以Disallow开头的URL均不会被Robot访问到。</a:t>
            </a:r>
            <a:endParaRPr sz="2000"/>
          </a:p>
          <a:p>
            <a:endParaRPr sz="2000"/>
          </a:p>
          <a:p>
            <a:r>
              <a:rPr sz="2000"/>
              <a:t>　　搜索引擎爬虫必须要遵守Robots协议并执行Web站点的要求。因此搜索引擎爬虫需要有一个分析Robots协议的模块，并严格按照Robots协议的规定抓取Web主机允许访问的目录和网页。</a:t>
            </a:r>
            <a:endParaRPr sz="2000"/>
          </a:p>
          <a:p>
            <a:endParaRPr sz="2000"/>
          </a:p>
          <a:p>
            <a:r>
              <a:rPr sz="2000"/>
              <a:t>　　当然，Robots.txt只是一个协议，如果搜索引擎爬虫的设计者不遵循这个协议，网站管理员也无法阻止搜索引擎爬虫对于某些页面的访问，但一般的搜索引擎爬虫都会遵循这些协议，而且网站管理员还可以通过其他方式来拒绝网络蜘蛛对某些网页的抓取。</a:t>
            </a:r>
            <a:endParaRPr sz="2000"/>
          </a:p>
          <a:p>
            <a:r>
              <a:rPr sz="1600"/>
              <a:t>　　</a:t>
            </a:r>
            <a:endParaRPr sz="160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scrapy_redis 相关</a:t>
            </a:r>
            <a:endParaRPr>
              <a:sym typeface="+mn-ea"/>
            </a:endParaRPr>
          </a:p>
        </p:txBody>
      </p:sp>
      <p:sp>
        <p:nvSpPr>
          <p:cNvPr id="5" name="文本框 4"/>
          <p:cNvSpPr txBox="1"/>
          <p:nvPr/>
        </p:nvSpPr>
        <p:spPr>
          <a:xfrm>
            <a:off x="1254125" y="1509395"/>
            <a:ext cx="9682480" cy="4523105"/>
          </a:xfrm>
          <a:prstGeom prst="rect">
            <a:avLst/>
          </a:prstGeom>
          <a:noFill/>
        </p:spPr>
        <p:txBody>
          <a:bodyPr wrap="square" rtlCol="0" anchor="t">
            <a:spAutoFit/>
          </a:bodyPr>
          <a:p>
            <a:r>
              <a:rPr lang="en-US" altLang="zh-CN" sz="1600"/>
              <a:t>1.</a:t>
            </a:r>
            <a:r>
              <a:rPr lang="zh-CN" altLang="en-US" sz="1600"/>
              <a:t>分布式爬虫（多台机器协作）的关键是：共享爬取队列，爬取队列在主机维护，各从机调度器统一从共享队列获取Request，即主机维护爬取队列，从机负责数据抓取、数据处理、数据存储；</a:t>
            </a:r>
            <a:endParaRPr lang="zh-CN" altLang="en-US" sz="1600"/>
          </a:p>
          <a:p>
            <a:endParaRPr lang="zh-CN" altLang="en-US" sz="1600"/>
          </a:p>
          <a:p>
            <a:r>
              <a:rPr lang="en-US" altLang="zh-CN" sz="1600"/>
              <a:t>2.</a:t>
            </a:r>
            <a:r>
              <a:rPr lang="zh-CN" altLang="en-US" sz="1600"/>
              <a:t>Redis 是</a:t>
            </a:r>
            <a:r>
              <a:rPr lang="zh-CN" altLang="en-US" sz="1600" b="1">
                <a:solidFill>
                  <a:srgbClr val="FF0000"/>
                </a:solidFill>
              </a:rPr>
              <a:t>非关系型数据库</a:t>
            </a:r>
            <a:r>
              <a:rPr lang="zh-CN" altLang="en-US" sz="1600"/>
              <a:t>（Key – Value形式存储），结构灵活；是</a:t>
            </a:r>
            <a:r>
              <a:rPr lang="zh-CN" altLang="en-US" sz="1600" b="1">
                <a:solidFill>
                  <a:srgbClr val="FF0000"/>
                </a:solidFill>
              </a:rPr>
              <a:t>内存中数据结构存储系统</a:t>
            </a:r>
            <a:r>
              <a:rPr lang="zh-CN" altLang="en-US" sz="1600"/>
              <a:t>，处理速度快，性能好；提供队列、集合等多重存储结构，方便队列维护</a:t>
            </a:r>
            <a:endParaRPr lang="zh-CN" altLang="en-US" sz="1600"/>
          </a:p>
          <a:p>
            <a:endParaRPr lang="zh-CN" altLang="en-US" sz="1600"/>
          </a:p>
          <a:p>
            <a:r>
              <a:rPr lang="en-US" altLang="zh-CN" sz="1600"/>
              <a:t>3.</a:t>
            </a:r>
            <a:r>
              <a:rPr lang="zh-CN" altLang="en-US" sz="1600"/>
              <a:t>scrapy_redis 在 scrapy 基础上实现了更多、更强大的功能，具体体现在：</a:t>
            </a:r>
            <a:r>
              <a:rPr lang="zh-CN" altLang="en-US" sz="1600" b="1">
                <a:solidFill>
                  <a:srgbClr val="FF0000"/>
                </a:solidFill>
              </a:rPr>
              <a:t>request去重，爬虫持久化，轻松实现分布式</a:t>
            </a:r>
            <a:endParaRPr lang="zh-CN" altLang="en-US" sz="1600" b="1">
              <a:solidFill>
                <a:srgbClr val="FF0000"/>
              </a:solidFill>
            </a:endParaRPr>
          </a:p>
          <a:p>
            <a:endParaRPr lang="zh-CN" altLang="en-US" sz="1600" b="1">
              <a:solidFill>
                <a:srgbClr val="FF0000"/>
              </a:solidFill>
            </a:endParaRPr>
          </a:p>
          <a:p>
            <a:r>
              <a:rPr lang="en-US" altLang="zh-CN" sz="1600"/>
              <a:t>4.</a:t>
            </a:r>
            <a:r>
              <a:rPr lang="zh-CN" altLang="en-US" sz="1600" b="1">
                <a:solidFill>
                  <a:srgbClr val="FF0000"/>
                </a:solidFill>
              </a:rPr>
              <a:t>如何实现去重：</a:t>
            </a:r>
            <a:r>
              <a:rPr lang="zh-CN" altLang="en-US" sz="1600"/>
              <a:t>借助Redis集合，在集合中存储每个Request的指纹。在向Request队列中加入Request之前先验证这个Request的指纹是否已经在集合中：</a:t>
            </a:r>
            <a:endParaRPr lang="zh-CN" altLang="en-US" sz="1600"/>
          </a:p>
          <a:p>
            <a:r>
              <a:rPr lang="zh-CN" altLang="en-US" sz="1600"/>
              <a:t>（1）已存在则不添加到队列</a:t>
            </a:r>
            <a:endParaRPr lang="zh-CN" altLang="en-US" sz="1600"/>
          </a:p>
          <a:p>
            <a:r>
              <a:rPr lang="zh-CN" altLang="en-US" sz="1600"/>
              <a:t>（2）不存在则添加入队列并将指纹加入集合</a:t>
            </a:r>
            <a:endParaRPr lang="zh-CN" altLang="en-US" sz="1600"/>
          </a:p>
          <a:p>
            <a:endParaRPr lang="zh-CN" altLang="en-US" sz="1600"/>
          </a:p>
          <a:p>
            <a:r>
              <a:rPr lang="en-US" altLang="zh-CN" sz="1600"/>
              <a:t>5.</a:t>
            </a:r>
            <a:r>
              <a:rPr lang="zh-CN" altLang="en-US" sz="1600" b="1">
                <a:solidFill>
                  <a:srgbClr val="FF0000"/>
                </a:solidFill>
              </a:rPr>
              <a:t>如何防止中断（实现持久化）</a:t>
            </a:r>
            <a:r>
              <a:rPr lang="zh-CN" altLang="en-US" sz="1600"/>
              <a:t>：在每台从机Scrapy启动时都会首先判断Redis Request队列是否为空：</a:t>
            </a:r>
            <a:endParaRPr lang="zh-CN" altLang="en-US" sz="1600"/>
          </a:p>
          <a:p>
            <a:r>
              <a:rPr lang="zh-CN" altLang="en-US" sz="1600"/>
              <a:t>（1）不为空则从队列中取得下一个Request执行爬取</a:t>
            </a:r>
            <a:endParaRPr lang="zh-CN" altLang="en-US" sz="1600"/>
          </a:p>
          <a:p>
            <a:r>
              <a:rPr lang="zh-CN" altLang="en-US" sz="1600"/>
              <a:t>（2）为空则重新开始爬取，第一台从机执行爬取向队列中天下Request</a:t>
            </a:r>
            <a:endParaRPr lang="zh-CN" altLang="en-US" sz="1600"/>
          </a:p>
          <a:p>
            <a:endParaRPr lang="zh-CN" altLang="en-US" sz="16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scrapy_redis的爬虫流程：</a:t>
            </a:r>
            <a:endParaRPr>
              <a:sym typeface="+mn-ea"/>
            </a:endParaRPr>
          </a:p>
        </p:txBody>
      </p:sp>
      <p:pic>
        <p:nvPicPr>
          <p:cNvPr id="2" name="图片 1"/>
          <p:cNvPicPr>
            <a:picLocks noChangeAspect="1"/>
          </p:cNvPicPr>
          <p:nvPr/>
        </p:nvPicPr>
        <p:blipFill>
          <a:blip r:embed="rId1"/>
          <a:stretch>
            <a:fillRect/>
          </a:stretch>
        </p:blipFill>
        <p:spPr>
          <a:xfrm>
            <a:off x="3564890" y="1357630"/>
            <a:ext cx="5401945" cy="4053840"/>
          </a:xfrm>
          <a:prstGeom prst="rect">
            <a:avLst/>
          </a:prstGeom>
        </p:spPr>
      </p:pic>
      <p:sp>
        <p:nvSpPr>
          <p:cNvPr id="4" name="文本框 3"/>
          <p:cNvSpPr txBox="1"/>
          <p:nvPr/>
        </p:nvSpPr>
        <p:spPr>
          <a:xfrm>
            <a:off x="967105" y="1240155"/>
            <a:ext cx="3596640" cy="337185"/>
          </a:xfrm>
          <a:prstGeom prst="rect">
            <a:avLst/>
          </a:prstGeom>
          <a:noFill/>
        </p:spPr>
        <p:txBody>
          <a:bodyPr wrap="square" rtlCol="0" anchor="t">
            <a:spAutoFit/>
          </a:bodyPr>
          <a:p>
            <a:r>
              <a:rPr lang="en-US" altLang="zh-CN" sz="1600"/>
              <a:t>7.</a:t>
            </a:r>
            <a:r>
              <a:rPr lang="zh-CN" altLang="en-US" sz="1600"/>
              <a:t>scrapy_redis的爬虫流程</a:t>
            </a:r>
            <a:endParaRPr lang="zh-CN" altLang="en-US" sz="1600"/>
          </a:p>
        </p:txBody>
      </p:sp>
      <p:sp>
        <p:nvSpPr>
          <p:cNvPr id="6" name="文本框 5"/>
          <p:cNvSpPr txBox="1"/>
          <p:nvPr/>
        </p:nvSpPr>
        <p:spPr>
          <a:xfrm>
            <a:off x="1036955" y="5786755"/>
            <a:ext cx="7530465" cy="337185"/>
          </a:xfrm>
          <a:prstGeom prst="rect">
            <a:avLst/>
          </a:prstGeom>
          <a:noFill/>
        </p:spPr>
        <p:txBody>
          <a:bodyPr wrap="square" rtlCol="0" anchor="t">
            <a:spAutoFit/>
          </a:bodyPr>
          <a:p>
            <a:r>
              <a:rPr lang="en-US" altLang="zh-CN" sz="1600"/>
              <a:t>8.</a:t>
            </a:r>
            <a:r>
              <a:rPr lang="zh-CN" altLang="en-US" sz="1600"/>
              <a:t>Redis中存在爬过的（用来去重）以及待爬的（可实现断点续爬）指纹集合</a:t>
            </a:r>
            <a:endParaRPr lang="zh-CN" altLang="en-US" sz="160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4146445" y="2909970"/>
            <a:ext cx="10850454" cy="442994"/>
          </a:xfrm>
        </p:spPr>
        <p:txBody>
          <a:bodyPr>
            <a:normAutofit fontScale="90000"/>
          </a:bodyPr>
          <a:lstStyle/>
          <a:p>
            <a:r>
              <a:rPr lang="en-US" sz="3600" dirty="0" smtClean="0"/>
              <a:t>THANKS</a:t>
            </a:r>
            <a:r>
              <a:rPr lang="zh-CN" altLang="en-US" sz="3600" dirty="0" smtClean="0"/>
              <a:t>！</a:t>
            </a:r>
            <a:endParaRPr lang="zh-CN" altLang="en-US" sz="3600" dirty="0" smtClean="0"/>
          </a:p>
        </p:txBody>
      </p:sp>
      <p:sp>
        <p:nvSpPr>
          <p:cNvPr id="6" name="文本框 5"/>
          <p:cNvSpPr txBox="1"/>
          <p:nvPr/>
        </p:nvSpPr>
        <p:spPr>
          <a:xfrm>
            <a:off x="10584180" y="6355080"/>
            <a:ext cx="495300" cy="414020"/>
          </a:xfrm>
          <a:prstGeom prst="rect">
            <a:avLst/>
          </a:prstGeom>
          <a:noFill/>
        </p:spPr>
        <p:txBody>
          <a:bodyPr wrap="none" rtlCol="0">
            <a:spAutoFit/>
          </a:bodyPr>
          <a:lstStyle/>
          <a:p>
            <a:r>
              <a:rPr lang="en-US" altLang="zh-CN">
                <a:solidFill>
                  <a:schemeClr val="bg1">
                    <a:lumMod val="50000"/>
                  </a:schemeClr>
                </a:solidFill>
                <a:latin typeface="微软雅黑" panose="020B0503020204020204" pitchFamily="34" charset="-122"/>
                <a:ea typeface="微软雅黑" panose="020B0503020204020204" pitchFamily="34" charset="-122"/>
              </a:rPr>
              <a:t>02</a:t>
            </a:r>
            <a:endParaRPr lang="en-US" altLang="zh-CN">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图片 9"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浏</a:t>
            </a:r>
            <a:r>
              <a:rPr dirty="0"/>
              <a:t>览器发送</a:t>
            </a:r>
            <a:r>
              <a:rPr lang="en-US" altLang="zh-CN" dirty="0"/>
              <a:t>HTTP</a:t>
            </a:r>
            <a:r>
              <a:rPr dirty="0"/>
              <a:t>请求的过程</a:t>
            </a:r>
            <a:endParaRPr dirty="0"/>
          </a:p>
        </p:txBody>
      </p:sp>
      <p:pic>
        <p:nvPicPr>
          <p:cNvPr id="4" name="图片 3"/>
          <p:cNvPicPr>
            <a:picLocks noChangeAspect="1"/>
          </p:cNvPicPr>
          <p:nvPr/>
        </p:nvPicPr>
        <p:blipFill>
          <a:blip r:embed="rId1"/>
          <a:stretch>
            <a:fillRect/>
          </a:stretch>
        </p:blipFill>
        <p:spPr>
          <a:xfrm>
            <a:off x="2225040" y="1573530"/>
            <a:ext cx="7315200" cy="2905125"/>
          </a:xfrm>
          <a:prstGeom prst="rect">
            <a:avLst/>
          </a:prstGeom>
        </p:spPr>
      </p:pic>
      <p:sp>
        <p:nvSpPr>
          <p:cNvPr id="6" name="文本框 5"/>
          <p:cNvSpPr txBox="1"/>
          <p:nvPr/>
        </p:nvSpPr>
        <p:spPr>
          <a:xfrm>
            <a:off x="1607185" y="4815205"/>
            <a:ext cx="7933055" cy="414020"/>
          </a:xfrm>
          <a:prstGeom prst="rect">
            <a:avLst/>
          </a:prstGeom>
          <a:noFill/>
        </p:spPr>
        <p:txBody>
          <a:bodyPr wrap="square" rtlCol="0" anchor="t">
            <a:spAutoFit/>
          </a:bodyPr>
          <a:p>
            <a:r>
              <a:rPr>
                <a:solidFill>
                  <a:srgbClr val="FF0000"/>
                </a:solidFill>
              </a:rPr>
              <a:t>浏览器渲染出来的页面和爬虫请求的页面并不一样</a:t>
            </a:r>
            <a:endParaRPr>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2</a:t>
            </a:r>
            <a:r>
              <a:rPr lang="zh-CN" altLang="en-US" sz="3600" dirty="0" smtClean="0"/>
              <a:t>、</a:t>
            </a:r>
            <a:r>
              <a:rPr lang="en-US" altLang="zh-CN" sz="3600" dirty="0" smtClean="0"/>
              <a:t>r</a:t>
            </a:r>
            <a:r>
              <a:rPr lang="en-US" altLang="zh-CN" sz="3600" dirty="0" smtClean="0"/>
              <a:t>equests</a:t>
            </a:r>
            <a:endParaRPr lang="zh-CN" alt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为什么要学习</a:t>
            </a:r>
            <a:r>
              <a:rPr lang="en-US" altLang="zh-CN" dirty="0"/>
              <a:t>requests</a:t>
            </a:r>
            <a:r>
              <a:rPr dirty="0"/>
              <a:t>，而不是</a:t>
            </a:r>
            <a:r>
              <a:rPr lang="en-US" altLang="zh-CN" dirty="0"/>
              <a:t>urllib</a:t>
            </a:r>
            <a:r>
              <a:rPr dirty="0"/>
              <a:t>？</a:t>
            </a:r>
            <a:endParaRPr dirty="0"/>
          </a:p>
        </p:txBody>
      </p:sp>
      <p:sp>
        <p:nvSpPr>
          <p:cNvPr id="8" name="文本框 7"/>
          <p:cNvSpPr txBox="1"/>
          <p:nvPr/>
        </p:nvSpPr>
        <p:spPr>
          <a:xfrm>
            <a:off x="1771015" y="1929765"/>
            <a:ext cx="6892290" cy="2353310"/>
          </a:xfrm>
          <a:prstGeom prst="rect">
            <a:avLst/>
          </a:prstGeom>
          <a:noFill/>
        </p:spPr>
        <p:txBody>
          <a:bodyPr wrap="square" rtlCol="0" anchor="t">
            <a:spAutoFit/>
          </a:bodyPr>
          <a:p>
            <a:pPr>
              <a:lnSpc>
                <a:spcPct val="100000"/>
              </a:lnSpc>
            </a:pPr>
            <a:r>
              <a:rPr lang="zh-CN" altLang="en-US"/>
              <a:t>1.requests的底层实现就是urllib。</a:t>
            </a:r>
            <a:endParaRPr lang="zh-CN" altLang="en-US"/>
          </a:p>
          <a:p>
            <a:pPr>
              <a:lnSpc>
                <a:spcPct val="100000"/>
              </a:lnSpc>
            </a:pPr>
            <a:endParaRPr lang="zh-CN" altLang="en-US"/>
          </a:p>
          <a:p>
            <a:pPr>
              <a:lnSpc>
                <a:spcPct val="100000"/>
              </a:lnSpc>
            </a:pPr>
            <a:r>
              <a:rPr lang="zh-CN" altLang="en-US"/>
              <a:t>2.requests在python2和python3中通用，方法完全一样。</a:t>
            </a:r>
            <a:endParaRPr lang="zh-CN" altLang="en-US"/>
          </a:p>
          <a:p>
            <a:pPr>
              <a:lnSpc>
                <a:spcPct val="100000"/>
              </a:lnSpc>
            </a:pPr>
            <a:endParaRPr lang="zh-CN" altLang="en-US"/>
          </a:p>
          <a:p>
            <a:pPr>
              <a:lnSpc>
                <a:spcPct val="100000"/>
              </a:lnSpc>
            </a:pPr>
            <a:r>
              <a:rPr lang="zh-CN" altLang="en-US"/>
              <a:t>3.requests简单易用。</a:t>
            </a:r>
            <a:endParaRPr lang="zh-CN" altLang="en-US"/>
          </a:p>
          <a:p>
            <a:pPr>
              <a:lnSpc>
                <a:spcPct val="100000"/>
              </a:lnSpc>
            </a:pPr>
            <a:endParaRPr lang="zh-CN" altLang="en-US"/>
          </a:p>
          <a:p>
            <a:pPr>
              <a:lnSpc>
                <a:spcPct val="100000"/>
              </a:lnSpc>
            </a:pPr>
            <a:r>
              <a:rPr lang="zh-CN" altLang="en-US"/>
              <a:t>4.requests能够自动帮我们解压（gzip压缩等）网页内容。</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requests</a:t>
            </a:r>
            <a:r>
              <a:rPr dirty="0"/>
              <a:t>的作用</a:t>
            </a:r>
            <a:endParaRPr dirty="0"/>
          </a:p>
        </p:txBody>
      </p:sp>
      <p:sp>
        <p:nvSpPr>
          <p:cNvPr id="8" name="文本框 7"/>
          <p:cNvSpPr txBox="1"/>
          <p:nvPr/>
        </p:nvSpPr>
        <p:spPr>
          <a:xfrm>
            <a:off x="1271270" y="1808480"/>
            <a:ext cx="7886065" cy="2122805"/>
          </a:xfrm>
          <a:prstGeom prst="rect">
            <a:avLst/>
          </a:prstGeom>
          <a:noFill/>
        </p:spPr>
        <p:txBody>
          <a:bodyPr wrap="square" rtlCol="0" anchor="t">
            <a:spAutoFit/>
          </a:bodyPr>
          <a:p>
            <a:pPr>
              <a:lnSpc>
                <a:spcPct val="200000"/>
              </a:lnSpc>
            </a:pPr>
            <a:r>
              <a:rPr lang="zh-CN" altLang="en-US"/>
              <a:t>作用：发送网络请求，返回响应数据</a:t>
            </a:r>
            <a:endParaRPr lang="zh-CN" altLang="en-US"/>
          </a:p>
          <a:p>
            <a:pPr>
              <a:lnSpc>
                <a:spcPct val="200000"/>
              </a:lnSpc>
            </a:pPr>
            <a:r>
              <a:rPr lang="zh-CN" altLang="en-US"/>
              <a:t>中文文档</a:t>
            </a:r>
            <a:r>
              <a:rPr lang="en-US" altLang="zh-CN"/>
              <a:t>API</a:t>
            </a:r>
            <a:r>
              <a:rPr lang="zh-CN" altLang="en-US"/>
              <a:t>：</a:t>
            </a:r>
            <a:endParaRPr lang="zh-CN" altLang="en-US"/>
          </a:p>
          <a:p>
            <a:pPr>
              <a:lnSpc>
                <a:spcPct val="200000"/>
              </a:lnSpc>
            </a:pPr>
            <a:r>
              <a:rPr lang="zh-CN" altLang="en-US" sz="1600"/>
              <a:t>https://requests-docs-cn.readthedocs.io/zh_CN/latest/_modules/requests/api.html</a:t>
            </a:r>
            <a:endParaRPr lang="zh-CN" altLang="en-US" sz="1600"/>
          </a:p>
          <a:p>
            <a:pPr>
              <a:lnSpc>
                <a:spcPct val="100000"/>
              </a:lnSpc>
            </a:pPr>
            <a:endParaRPr lang="zh-CN" altLang="en-US" sz="16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r</a:t>
            </a:r>
            <a:r>
              <a:rPr dirty="0"/>
              <a:t>equests的用法</a:t>
            </a:r>
            <a:endParaRPr dirty="0"/>
          </a:p>
        </p:txBody>
      </p:sp>
      <p:sp>
        <p:nvSpPr>
          <p:cNvPr id="2" name="文本框 7"/>
          <p:cNvSpPr txBox="1"/>
          <p:nvPr/>
        </p:nvSpPr>
        <p:spPr>
          <a:xfrm flipH="1">
            <a:off x="1211263" y="1286527"/>
            <a:ext cx="10172555" cy="2214880"/>
          </a:xfrm>
          <a:prstGeom prst="rect">
            <a:avLst/>
          </a:prstGeom>
          <a:noFill/>
        </p:spPr>
        <p:txBody>
          <a:bodyPr wrap="square" rtlCol="0">
            <a:spAutoFit/>
          </a:bodyPr>
          <a:p>
            <a:pPr>
              <a:lnSpc>
                <a:spcPct val="150000"/>
              </a:lnSpc>
              <a:spcBef>
                <a:spcPts val="600"/>
              </a:spcBef>
            </a:pPr>
            <a:r>
              <a:rPr sz="1800" b="1" dirty="0">
                <a:sym typeface="+mn-ea"/>
              </a:rPr>
              <a:t>requests是python实现的简单易用的HTTP库，使用起来比urllib简洁很多</a:t>
            </a:r>
            <a:endParaRPr sz="1800" b="1" dirty="0">
              <a:sym typeface="+mn-ea"/>
            </a:endParaRPr>
          </a:p>
          <a:p>
            <a:pPr>
              <a:lnSpc>
                <a:spcPct val="150000"/>
              </a:lnSpc>
              <a:spcBef>
                <a:spcPts val="600"/>
              </a:spcBef>
            </a:pPr>
            <a:r>
              <a:rPr sz="1800" b="1" dirty="0">
                <a:sym typeface="+mn-ea"/>
              </a:rPr>
              <a:t>因为是第三方库，所以使用前需要cmd安装</a:t>
            </a:r>
            <a:r>
              <a:rPr sz="1600" dirty="0">
                <a:sym typeface="+mn-ea"/>
              </a:rPr>
              <a:t>          </a:t>
            </a:r>
            <a:r>
              <a:rPr sz="2400" dirty="0">
                <a:ln w="22225">
                  <a:solidFill>
                    <a:schemeClr val="accent2"/>
                  </a:solidFill>
                  <a:prstDash val="solid"/>
                </a:ln>
                <a:solidFill>
                  <a:schemeClr val="accent2">
                    <a:lumMod val="40000"/>
                    <a:lumOff val="60000"/>
                  </a:schemeClr>
                </a:solidFill>
                <a:effectLst/>
                <a:sym typeface="+mn-ea"/>
              </a:rPr>
              <a:t>pip install requests</a:t>
            </a:r>
            <a:endParaRPr sz="2400" dirty="0">
              <a:ln w="22225">
                <a:solidFill>
                  <a:schemeClr val="accent2"/>
                </a:solidFill>
                <a:prstDash val="solid"/>
              </a:ln>
              <a:solidFill>
                <a:schemeClr val="accent2">
                  <a:lumMod val="40000"/>
                  <a:lumOff val="60000"/>
                </a:schemeClr>
              </a:solidFill>
              <a:effectLst/>
              <a:sym typeface="+mn-ea"/>
            </a:endParaRPr>
          </a:p>
          <a:p>
            <a:pPr>
              <a:lnSpc>
                <a:spcPct val="150000"/>
              </a:lnSpc>
              <a:spcBef>
                <a:spcPts val="600"/>
              </a:spcBef>
            </a:pPr>
            <a:endParaRPr sz="1600" dirty="0">
              <a:sym typeface="+mn-ea"/>
            </a:endParaRPr>
          </a:p>
          <a:p>
            <a:pPr>
              <a:lnSpc>
                <a:spcPct val="150000"/>
              </a:lnSpc>
              <a:spcBef>
                <a:spcPts val="600"/>
              </a:spcBef>
            </a:pPr>
            <a:endParaRPr sz="2400" dirty="0">
              <a:ln w="9525" cmpd="sng">
                <a:solidFill>
                  <a:schemeClr val="accent1"/>
                </a:solidFill>
                <a:prstDash val="solid"/>
              </a:ln>
              <a:solidFill>
                <a:srgbClr val="70AD47">
                  <a:tint val="1000"/>
                </a:srgbClr>
              </a:solidFill>
              <a:effectLst>
                <a:glow rad="38100">
                  <a:schemeClr val="accent1">
                    <a:alpha val="40000"/>
                  </a:schemeClr>
                </a:glow>
              </a:effectLst>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909955" y="251142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7" name="文本框 6"/>
          <p:cNvSpPr txBox="1"/>
          <p:nvPr/>
        </p:nvSpPr>
        <p:spPr>
          <a:xfrm>
            <a:off x="1211580" y="2394585"/>
            <a:ext cx="9310370" cy="368300"/>
          </a:xfrm>
          <a:prstGeom prst="rect">
            <a:avLst/>
          </a:prstGeom>
          <a:noFill/>
        </p:spPr>
        <p:txBody>
          <a:bodyPr wrap="square" rtlCol="0" anchor="t">
            <a:spAutoFit/>
          </a:bodyPr>
          <a:p>
            <a:r>
              <a:rPr lang="zh-CN" altLang="en-US" sz="1800" b="1"/>
              <a:t>基本用法：requests.get()用于请求目标网站，类型是一个HTTPresponse类型</a:t>
            </a:r>
            <a:endParaRPr lang="zh-CN" altLang="en-US" sz="1800" b="1"/>
          </a:p>
        </p:txBody>
      </p:sp>
      <p:sp>
        <p:nvSpPr>
          <p:cNvPr id="8" name="文本框 7"/>
          <p:cNvSpPr txBox="1"/>
          <p:nvPr/>
        </p:nvSpPr>
        <p:spPr>
          <a:xfrm>
            <a:off x="1723390" y="2976880"/>
            <a:ext cx="9758045" cy="3322955"/>
          </a:xfrm>
          <a:prstGeom prst="rect">
            <a:avLst/>
          </a:prstGeom>
          <a:noFill/>
        </p:spPr>
        <p:txBody>
          <a:bodyPr wrap="square" rtlCol="0" anchor="t">
            <a:spAutoFit/>
          </a:bodyPr>
          <a:p>
            <a:r>
              <a:rPr lang="zh-CN" altLang="en-US"/>
              <a:t>import requests</a:t>
            </a:r>
            <a:endParaRPr lang="zh-CN" altLang="en-US"/>
          </a:p>
          <a:p>
            <a:endParaRPr lang="zh-CN" altLang="en-US"/>
          </a:p>
          <a:p>
            <a:r>
              <a:rPr lang="zh-CN" altLang="en-US"/>
              <a:t>response = requests.get('http://www.baidu.com')</a:t>
            </a:r>
            <a:endParaRPr lang="zh-CN" altLang="en-US"/>
          </a:p>
          <a:p>
            <a:r>
              <a:rPr lang="zh-CN" altLang="en-US"/>
              <a:t>print(response.status_code)  # 打印状态码</a:t>
            </a:r>
            <a:endParaRPr lang="zh-CN" altLang="en-US"/>
          </a:p>
          <a:p>
            <a:r>
              <a:rPr lang="en-US" altLang="zh-CN"/>
              <a:t>#</a:t>
            </a:r>
            <a:r>
              <a:rPr lang="zh-CN" altLang="en-US"/>
              <a:t>常见状态码</a:t>
            </a:r>
            <a:r>
              <a:rPr lang="en-US" altLang="zh-CN"/>
              <a:t>https://www.runoob.com/http/http-status-codes.html</a:t>
            </a:r>
            <a:endParaRPr lang="en-US" altLang="zh-CN"/>
          </a:p>
          <a:p>
            <a:r>
              <a:rPr lang="zh-CN" altLang="en-US"/>
              <a:t>print(response.url)          # 打印请求url</a:t>
            </a:r>
            <a:endParaRPr lang="zh-CN" altLang="en-US"/>
          </a:p>
          <a:p>
            <a:r>
              <a:rPr lang="zh-CN" altLang="en-US"/>
              <a:t>print(response.headers)      # 打印头信息</a:t>
            </a:r>
            <a:endParaRPr lang="zh-CN" altLang="en-US"/>
          </a:p>
          <a:p>
            <a:r>
              <a:rPr lang="zh-CN" altLang="en-US"/>
              <a:t>print(response.cookies)      # 打印cookie信息</a:t>
            </a:r>
            <a:endParaRPr lang="zh-CN" altLang="en-US"/>
          </a:p>
          <a:p>
            <a:r>
              <a:rPr lang="zh-CN" altLang="en-US"/>
              <a:t>print(response.text)  #以文本形式打印网页源码</a:t>
            </a:r>
            <a:endParaRPr lang="zh-CN" altLang="en-US"/>
          </a:p>
          <a:p>
            <a:r>
              <a:rPr lang="zh-CN" altLang="en-US"/>
              <a:t>print(response.content) #以字节流形式打印</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各种请求方式：</a:t>
            </a:r>
            <a:endParaRPr dirty="0"/>
          </a:p>
        </p:txBody>
      </p:sp>
      <p:sp>
        <p:nvSpPr>
          <p:cNvPr id="8" name="文本框 7"/>
          <p:cNvSpPr txBox="1"/>
          <p:nvPr/>
        </p:nvSpPr>
        <p:spPr>
          <a:xfrm>
            <a:off x="1771015" y="1929765"/>
            <a:ext cx="6892290" cy="3969385"/>
          </a:xfrm>
          <a:prstGeom prst="rect">
            <a:avLst/>
          </a:prstGeom>
          <a:noFill/>
        </p:spPr>
        <p:txBody>
          <a:bodyPr wrap="square" rtlCol="0" anchor="t">
            <a:spAutoFit/>
          </a:bodyPr>
          <a:p>
            <a:pPr>
              <a:lnSpc>
                <a:spcPct val="150000"/>
              </a:lnSpc>
            </a:pPr>
            <a:r>
              <a:rPr lang="zh-CN" altLang="en-US"/>
              <a:t>import requests</a:t>
            </a:r>
            <a:endParaRPr lang="zh-CN" altLang="en-US"/>
          </a:p>
          <a:p>
            <a:pPr>
              <a:lnSpc>
                <a:spcPct val="150000"/>
              </a:lnSpc>
            </a:pPr>
            <a:endParaRPr lang="zh-CN" altLang="en-US"/>
          </a:p>
          <a:p>
            <a:pPr>
              <a:lnSpc>
                <a:spcPct val="150000"/>
              </a:lnSpc>
            </a:pPr>
            <a:r>
              <a:rPr lang="zh-CN" altLang="en-US"/>
              <a:t>requests.get('http://httpbin.org/get')</a:t>
            </a:r>
            <a:endParaRPr lang="zh-CN" altLang="en-US"/>
          </a:p>
          <a:p>
            <a:pPr>
              <a:lnSpc>
                <a:spcPct val="150000"/>
              </a:lnSpc>
            </a:pPr>
            <a:r>
              <a:rPr lang="zh-CN" altLang="en-US"/>
              <a:t>requests.post('http://httpbin.org/post')</a:t>
            </a:r>
            <a:endParaRPr lang="zh-CN" altLang="en-US"/>
          </a:p>
          <a:p>
            <a:pPr>
              <a:lnSpc>
                <a:spcPct val="150000"/>
              </a:lnSpc>
            </a:pPr>
            <a:r>
              <a:rPr lang="zh-CN" altLang="en-US"/>
              <a:t>requests.put('http://httpbin.org/put')</a:t>
            </a:r>
            <a:endParaRPr lang="zh-CN" altLang="en-US"/>
          </a:p>
          <a:p>
            <a:pPr>
              <a:lnSpc>
                <a:spcPct val="150000"/>
              </a:lnSpc>
            </a:pPr>
            <a:r>
              <a:rPr lang="zh-CN" altLang="en-US"/>
              <a:t>requests.delete('http://httpbin.org/delete')</a:t>
            </a:r>
            <a:endParaRPr lang="zh-CN" altLang="en-US"/>
          </a:p>
          <a:p>
            <a:pPr>
              <a:lnSpc>
                <a:spcPct val="150000"/>
              </a:lnSpc>
            </a:pPr>
            <a:r>
              <a:rPr lang="zh-CN" altLang="en-US"/>
              <a:t>requests.head('http://httpbin.org/get')</a:t>
            </a:r>
            <a:endParaRPr lang="zh-CN" altLang="en-US"/>
          </a:p>
          <a:p>
            <a:pPr>
              <a:lnSpc>
                <a:spcPct val="150000"/>
              </a:lnSpc>
            </a:pPr>
            <a:r>
              <a:rPr lang="zh-CN" altLang="en-US"/>
              <a:t>requests.options('http://httpbin.org/get')</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基本的get请求</a:t>
            </a:r>
            <a:endParaRPr dirty="0"/>
          </a:p>
        </p:txBody>
      </p:sp>
      <p:sp>
        <p:nvSpPr>
          <p:cNvPr id="8" name="文本框 7"/>
          <p:cNvSpPr txBox="1"/>
          <p:nvPr/>
        </p:nvSpPr>
        <p:spPr>
          <a:xfrm>
            <a:off x="1751965" y="1596390"/>
            <a:ext cx="6892290" cy="1383665"/>
          </a:xfrm>
          <a:prstGeom prst="rect">
            <a:avLst/>
          </a:prstGeom>
          <a:noFill/>
        </p:spPr>
        <p:txBody>
          <a:bodyPr wrap="square" rtlCol="0" anchor="t">
            <a:spAutoFit/>
          </a:bodyPr>
          <a:p>
            <a:r>
              <a:rPr lang="zh-CN" altLang="en-US"/>
              <a:t>import requests</a:t>
            </a:r>
            <a:endParaRPr lang="zh-CN" altLang="en-US"/>
          </a:p>
          <a:p>
            <a:endParaRPr lang="zh-CN" altLang="en-US"/>
          </a:p>
          <a:p>
            <a:r>
              <a:rPr lang="zh-CN" altLang="en-US"/>
              <a:t>response = requests.get('http://httpbin.org/get')</a:t>
            </a:r>
            <a:endParaRPr lang="zh-CN" altLang="en-US"/>
          </a:p>
          <a:p>
            <a:r>
              <a:rPr lang="zh-CN" altLang="en-US"/>
              <a:t>print(response.text)</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带参数的GET请求：</a:t>
            </a:r>
            <a:endParaRPr dirty="0"/>
          </a:p>
        </p:txBody>
      </p:sp>
      <p:sp>
        <p:nvSpPr>
          <p:cNvPr id="5" name="文本框 7"/>
          <p:cNvSpPr txBox="1"/>
          <p:nvPr/>
        </p:nvSpPr>
        <p:spPr>
          <a:xfrm flipH="1">
            <a:off x="1270953" y="1240172"/>
            <a:ext cx="10172555" cy="506730"/>
          </a:xfrm>
          <a:prstGeom prst="rect">
            <a:avLst/>
          </a:prstGeom>
          <a:noFill/>
        </p:spPr>
        <p:txBody>
          <a:bodyPr wrap="square" rtlCol="0">
            <a:spAutoFit/>
          </a:bodyPr>
          <a:p>
            <a:pPr>
              <a:lnSpc>
                <a:spcPct val="150000"/>
              </a:lnSpc>
              <a:spcBef>
                <a:spcPts val="600"/>
              </a:spcBef>
            </a:pPr>
            <a:r>
              <a:rPr lang="en-US" sz="1800" b="1" dirty="0">
                <a:sym typeface="+mn-ea"/>
              </a:rPr>
              <a:t>1.</a:t>
            </a:r>
            <a:r>
              <a:rPr sz="1800" b="1" dirty="0">
                <a:sym typeface="+mn-ea"/>
              </a:rPr>
              <a:t>直接将参数放在url内</a:t>
            </a:r>
            <a:r>
              <a:rPr lang="zh-CN" sz="1800" b="1" dirty="0">
                <a:sym typeface="+mn-ea"/>
              </a:rPr>
              <a:t>：</a:t>
            </a:r>
            <a:r>
              <a:rPr sz="1600" b="1" dirty="0">
                <a:sym typeface="+mn-ea"/>
              </a:rPr>
              <a:t>     </a:t>
            </a:r>
            <a:endParaRPr sz="2400" b="1" dirty="0">
              <a:ln w="9525" cmpd="sng">
                <a:solidFill>
                  <a:schemeClr val="accent1"/>
                </a:solidFill>
                <a:prstDash val="solid"/>
              </a:ln>
              <a:solidFill>
                <a:srgbClr val="70AD47">
                  <a:tint val="1000"/>
                </a:srgbClr>
              </a:solidFill>
              <a:effectLst>
                <a:glow rad="38100">
                  <a:schemeClr val="accent1">
                    <a:alpha val="40000"/>
                  </a:schemeClr>
                </a:glow>
              </a:effectLst>
              <a:sym typeface="+mn-ea"/>
            </a:endParaRPr>
          </a:p>
        </p:txBody>
      </p:sp>
      <p:sp>
        <p:nvSpPr>
          <p:cNvPr id="6" name="文本框 5"/>
          <p:cNvSpPr txBox="1"/>
          <p:nvPr/>
        </p:nvSpPr>
        <p:spPr>
          <a:xfrm>
            <a:off x="1062990" y="1976755"/>
            <a:ext cx="8787765" cy="1383665"/>
          </a:xfrm>
          <a:prstGeom prst="rect">
            <a:avLst/>
          </a:prstGeom>
          <a:noFill/>
        </p:spPr>
        <p:txBody>
          <a:bodyPr wrap="square" rtlCol="0" anchor="t">
            <a:spAutoFit/>
          </a:bodyPr>
          <a:p>
            <a:r>
              <a:rPr lang="zh-CN" altLang="en-US"/>
              <a:t>import requests</a:t>
            </a:r>
            <a:endParaRPr lang="zh-CN" altLang="en-US"/>
          </a:p>
          <a:p>
            <a:endParaRPr lang="zh-CN" altLang="en-US"/>
          </a:p>
          <a:p>
            <a:r>
              <a:rPr lang="zh-CN" altLang="en-US"/>
              <a:t>response = requests.get(</a:t>
            </a:r>
            <a:r>
              <a:rPr lang="en-US" altLang="zh-CN"/>
              <a:t>'</a:t>
            </a:r>
            <a:r>
              <a:rPr lang="zh-CN" altLang="en-US"/>
              <a:t>http://httpbin.org/get?name=gemey&amp;age=22</a:t>
            </a:r>
            <a:r>
              <a:rPr lang="en-US" altLang="zh-CN"/>
              <a:t>'</a:t>
            </a:r>
            <a:r>
              <a:rPr lang="zh-CN" altLang="en-US"/>
              <a:t>)</a:t>
            </a:r>
            <a:endParaRPr lang="zh-CN" altLang="en-US"/>
          </a:p>
          <a:p>
            <a:r>
              <a:rPr lang="zh-CN" altLang="en-US"/>
              <a:t>print(response.text)</a:t>
            </a:r>
            <a:endParaRPr lang="zh-CN" altLang="en-US"/>
          </a:p>
        </p:txBody>
      </p:sp>
      <p:sp>
        <p:nvSpPr>
          <p:cNvPr id="25" name="椭圆 24"/>
          <p:cNvSpPr/>
          <p:nvPr/>
        </p:nvSpPr>
        <p:spPr>
          <a:xfrm>
            <a:off x="919480" y="153987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7" name="文本框 7"/>
          <p:cNvSpPr txBox="1"/>
          <p:nvPr/>
        </p:nvSpPr>
        <p:spPr>
          <a:xfrm flipH="1">
            <a:off x="1211263" y="3470927"/>
            <a:ext cx="10172555" cy="506730"/>
          </a:xfrm>
          <a:prstGeom prst="rect">
            <a:avLst/>
          </a:prstGeom>
          <a:noFill/>
        </p:spPr>
        <p:txBody>
          <a:bodyPr wrap="square" rtlCol="0">
            <a:spAutoFit/>
          </a:bodyPr>
          <a:p>
            <a:pPr>
              <a:lnSpc>
                <a:spcPct val="150000"/>
              </a:lnSpc>
              <a:spcBef>
                <a:spcPts val="600"/>
              </a:spcBef>
            </a:pPr>
            <a:r>
              <a:rPr lang="en-US" sz="1800" b="1" dirty="0">
                <a:sym typeface="+mn-ea"/>
              </a:rPr>
              <a:t>2.</a:t>
            </a:r>
            <a:r>
              <a:rPr sz="1800" b="1" dirty="0">
                <a:sym typeface="+mn-ea"/>
              </a:rPr>
              <a:t>先将参数填写在dict中，发起请求时params参数指定为dict</a:t>
            </a:r>
            <a:r>
              <a:rPr sz="1600" b="1" dirty="0">
                <a:sym typeface="+mn-ea"/>
              </a:rPr>
              <a:t>     </a:t>
            </a:r>
            <a:endParaRPr sz="2400" b="1" dirty="0">
              <a:ln w="9525" cmpd="sng">
                <a:solidFill>
                  <a:schemeClr val="accent1"/>
                </a:solidFill>
                <a:prstDash val="solid"/>
              </a:ln>
              <a:solidFill>
                <a:srgbClr val="70AD47">
                  <a:tint val="1000"/>
                </a:srgbClr>
              </a:solidFill>
              <a:effectLst>
                <a:glow rad="38100">
                  <a:schemeClr val="accent1">
                    <a:alpha val="40000"/>
                  </a:schemeClr>
                </a:glow>
              </a:effectLst>
              <a:sym typeface="+mn-ea"/>
            </a:endParaRPr>
          </a:p>
        </p:txBody>
      </p:sp>
      <p:sp>
        <p:nvSpPr>
          <p:cNvPr id="9" name="椭圆 8"/>
          <p:cNvSpPr/>
          <p:nvPr/>
        </p:nvSpPr>
        <p:spPr>
          <a:xfrm>
            <a:off x="919480" y="372427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0" name="文本框 9"/>
          <p:cNvSpPr txBox="1"/>
          <p:nvPr/>
        </p:nvSpPr>
        <p:spPr>
          <a:xfrm>
            <a:off x="1454150" y="3977640"/>
            <a:ext cx="9064625" cy="2030095"/>
          </a:xfrm>
          <a:prstGeom prst="rect">
            <a:avLst/>
          </a:prstGeom>
          <a:noFill/>
        </p:spPr>
        <p:txBody>
          <a:bodyPr wrap="square" rtlCol="0" anchor="t">
            <a:spAutoFit/>
          </a:bodyPr>
          <a:p>
            <a:r>
              <a:rPr lang="zh-CN" altLang="en-US"/>
              <a:t>import requests</a:t>
            </a:r>
            <a:endParaRPr lang="zh-CN" altLang="en-US"/>
          </a:p>
          <a:p>
            <a:endParaRPr lang="zh-CN" altLang="en-US"/>
          </a:p>
          <a:p>
            <a:r>
              <a:rPr lang="zh-CN" altLang="en-US"/>
              <a:t>data = { 'name': 'tom', 'age': 20}</a:t>
            </a:r>
            <a:endParaRPr lang="zh-CN" altLang="en-US"/>
          </a:p>
          <a:p>
            <a:endParaRPr lang="zh-CN" altLang="en-US"/>
          </a:p>
          <a:p>
            <a:r>
              <a:rPr lang="zh-CN" altLang="en-US"/>
              <a:t>response = requests.get('http://httpbin.org/get', params=data)</a:t>
            </a:r>
            <a:endParaRPr lang="zh-CN" altLang="en-US"/>
          </a:p>
          <a:p>
            <a:r>
              <a:rPr lang="zh-CN" altLang="en-US"/>
              <a:t>print(response.text)</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解析json</a:t>
            </a:r>
            <a:endParaRPr dirty="0"/>
          </a:p>
        </p:txBody>
      </p:sp>
      <p:sp>
        <p:nvSpPr>
          <p:cNvPr id="8" name="文本框 7"/>
          <p:cNvSpPr txBox="1"/>
          <p:nvPr/>
        </p:nvSpPr>
        <p:spPr>
          <a:xfrm>
            <a:off x="1751965" y="1596390"/>
            <a:ext cx="9939655" cy="2353310"/>
          </a:xfrm>
          <a:prstGeom prst="rect">
            <a:avLst/>
          </a:prstGeom>
          <a:noFill/>
        </p:spPr>
        <p:txBody>
          <a:bodyPr wrap="square" rtlCol="0" anchor="t">
            <a:spAutoFit/>
          </a:bodyPr>
          <a:p>
            <a:r>
              <a:rPr lang="zh-CN" altLang="en-US"/>
              <a:t>import requests</a:t>
            </a:r>
            <a:endParaRPr lang="zh-CN" altLang="en-US"/>
          </a:p>
          <a:p>
            <a:endParaRPr lang="zh-CN" altLang="en-US"/>
          </a:p>
          <a:p>
            <a:r>
              <a:rPr lang="zh-CN" altLang="en-US"/>
              <a:t>response = requests.get('http://httpbin.org/get')</a:t>
            </a:r>
            <a:endParaRPr lang="zh-CN" altLang="en-US"/>
          </a:p>
          <a:p>
            <a:r>
              <a:rPr lang="zh-CN" altLang="en-US"/>
              <a:t>print(response.text)</a:t>
            </a:r>
            <a:endParaRPr lang="zh-CN" altLang="en-US"/>
          </a:p>
          <a:p>
            <a:r>
              <a:rPr lang="zh-CN" altLang="en-US"/>
              <a:t>print(type(response.text))</a:t>
            </a:r>
            <a:endParaRPr lang="zh-CN" altLang="en-US"/>
          </a:p>
          <a:p>
            <a:r>
              <a:rPr lang="zh-CN" altLang="en-US"/>
              <a:t>print(response.json())  #response.json()方法同json.loads(response.text)</a:t>
            </a:r>
            <a:endParaRPr lang="zh-CN" altLang="en-US"/>
          </a:p>
          <a:p>
            <a:r>
              <a:rPr lang="zh-CN" altLang="en-US"/>
              <a:t>print(type(response.json()))</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smtClean="0">
                <a:sym typeface="+mn-ea"/>
              </a:rPr>
              <a:t>目录</a:t>
            </a:r>
            <a:endParaRPr lang="zh-CN" dirty="0" smtClean="0"/>
          </a:p>
        </p:txBody>
      </p:sp>
      <p:sp>
        <p:nvSpPr>
          <p:cNvPr id="7" name="文本框 6"/>
          <p:cNvSpPr txBox="1"/>
          <p:nvPr/>
        </p:nvSpPr>
        <p:spPr>
          <a:xfrm>
            <a:off x="1513205" y="1207135"/>
            <a:ext cx="2795905" cy="6554470"/>
          </a:xfrm>
          <a:prstGeom prst="rect">
            <a:avLst/>
          </a:prstGeom>
          <a:noFill/>
        </p:spPr>
        <p:txBody>
          <a:bodyPr wrap="square" rtlCol="0">
            <a:spAutoFit/>
          </a:bodyPr>
          <a:p>
            <a:pPr>
              <a:lnSpc>
                <a:spcPct val="300000"/>
              </a:lnSpc>
            </a:pPr>
            <a:r>
              <a:rPr lang="en-US" altLang="zh-CN" sz="2000">
                <a:solidFill>
                  <a:schemeClr val="accent2"/>
                </a:solidFill>
              </a:rPr>
              <a:t>·  </a:t>
            </a:r>
            <a:r>
              <a:rPr lang="zh-CN" altLang="en-US" sz="2000">
                <a:solidFill>
                  <a:schemeClr val="accent2"/>
                </a:solidFill>
              </a:rPr>
              <a:t>基础知识</a:t>
            </a:r>
            <a:endParaRPr lang="zh-CN" altLang="en-US" sz="2000">
              <a:solidFill>
                <a:schemeClr val="accent2"/>
              </a:solidFill>
            </a:endParaRPr>
          </a:p>
          <a:p>
            <a:pPr>
              <a:lnSpc>
                <a:spcPct val="300000"/>
              </a:lnSpc>
            </a:pPr>
            <a:r>
              <a:rPr lang="en-US" altLang="zh-CN" sz="2000">
                <a:solidFill>
                  <a:schemeClr val="accent2"/>
                </a:solidFill>
              </a:rPr>
              <a:t>·  </a:t>
            </a:r>
            <a:r>
              <a:rPr lang="en-US" altLang="zh-CN" sz="2000" dirty="0" smtClean="0">
                <a:solidFill>
                  <a:schemeClr val="accent2"/>
                </a:solidFill>
                <a:latin typeface="+mj-ea"/>
                <a:sym typeface="+mn-ea"/>
              </a:rPr>
              <a:t>requests</a:t>
            </a:r>
            <a:r>
              <a:rPr lang="zh-CN" altLang="en-US" sz="2000" dirty="0" smtClean="0">
                <a:solidFill>
                  <a:schemeClr val="accent2"/>
                </a:solidFill>
                <a:latin typeface="+mj-ea"/>
                <a:sym typeface="+mn-ea"/>
              </a:rPr>
              <a:t>的使用</a:t>
            </a:r>
            <a:endParaRPr lang="zh-CN" altLang="en-US" sz="2000" dirty="0" smtClean="0">
              <a:solidFill>
                <a:schemeClr val="accent2"/>
              </a:solidFill>
              <a:latin typeface="+mj-ea"/>
              <a:sym typeface="+mn-ea"/>
            </a:endParaRPr>
          </a:p>
          <a:p>
            <a:pPr>
              <a:lnSpc>
                <a:spcPct val="300000"/>
              </a:lnSpc>
            </a:pPr>
            <a:r>
              <a:rPr lang="en-US" altLang="zh-CN" sz="2000" dirty="0" smtClean="0">
                <a:solidFill>
                  <a:schemeClr val="accent2"/>
                </a:solidFill>
                <a:latin typeface="+mj-ea"/>
                <a:sym typeface="+mn-ea"/>
              </a:rPr>
              <a:t>·  </a:t>
            </a:r>
            <a:r>
              <a:rPr lang="en-US" altLang="zh-CN" sz="2000" dirty="0" smtClean="0">
                <a:solidFill>
                  <a:schemeClr val="accent2"/>
                </a:solidFill>
                <a:latin typeface="+mj-ea"/>
                <a:sym typeface="+mn-ea"/>
              </a:rPr>
              <a:t>数据提取</a:t>
            </a:r>
            <a:endParaRPr lang="en-US" altLang="zh-CN" sz="2000" dirty="0" smtClean="0">
              <a:solidFill>
                <a:schemeClr val="accent2"/>
              </a:solidFill>
              <a:latin typeface="+mj-ea"/>
              <a:sym typeface="+mn-ea"/>
            </a:endParaRPr>
          </a:p>
          <a:p>
            <a:pPr>
              <a:lnSpc>
                <a:spcPct val="300000"/>
              </a:lnSpc>
            </a:pPr>
            <a:r>
              <a:rPr lang="en-US" altLang="zh-CN" sz="2000">
                <a:solidFill>
                  <a:schemeClr val="accent2"/>
                </a:solidFill>
                <a:sym typeface="+mn-ea"/>
              </a:rPr>
              <a:t>·  </a:t>
            </a:r>
            <a:r>
              <a:rPr lang="zh-CN" altLang="en-US" sz="2000">
                <a:solidFill>
                  <a:schemeClr val="accent2"/>
                </a:solidFill>
                <a:sym typeface="+mn-ea"/>
              </a:rPr>
              <a:t>动态网页数据提取</a:t>
            </a:r>
            <a:endParaRPr lang="zh-CN" altLang="en-US" sz="2000">
              <a:solidFill>
                <a:schemeClr val="accent2"/>
              </a:solidFill>
            </a:endParaRPr>
          </a:p>
          <a:p>
            <a:pPr>
              <a:lnSpc>
                <a:spcPct val="300000"/>
              </a:lnSpc>
            </a:pPr>
            <a:r>
              <a:rPr lang="zh-CN" altLang="en-US" sz="2000">
                <a:solidFill>
                  <a:schemeClr val="accent2"/>
                </a:solidFill>
                <a:sym typeface="+mn-ea"/>
              </a:rPr>
              <a:t>·   Beautiful Soup</a:t>
            </a:r>
            <a:endParaRPr lang="zh-CN" altLang="en-US" sz="2000">
              <a:solidFill>
                <a:schemeClr val="accent2"/>
              </a:solidFill>
              <a:sym typeface="+mn-ea"/>
            </a:endParaRPr>
          </a:p>
          <a:p>
            <a:pPr>
              <a:lnSpc>
                <a:spcPct val="300000"/>
              </a:lnSpc>
            </a:pPr>
            <a:endParaRPr lang="en-US" altLang="zh-CN" sz="2000" dirty="0" smtClean="0">
              <a:solidFill>
                <a:schemeClr val="accent2"/>
              </a:solidFill>
              <a:latin typeface="+mj-ea"/>
              <a:sym typeface="+mn-ea"/>
            </a:endParaRPr>
          </a:p>
          <a:p>
            <a:pPr>
              <a:lnSpc>
                <a:spcPct val="300000"/>
              </a:lnSpc>
            </a:pPr>
            <a:endParaRPr lang="zh-CN" altLang="en-US" sz="2000" dirty="0" smtClean="0">
              <a:solidFill>
                <a:schemeClr val="accent2"/>
              </a:solidFill>
              <a:latin typeface="+mj-ea"/>
              <a:sym typeface="+mn-ea"/>
            </a:endParaRPr>
          </a:p>
        </p:txBody>
      </p:sp>
      <p:pic>
        <p:nvPicPr>
          <p:cNvPr id="17" name="图片 16" descr="未标题-13242"/>
          <p:cNvPicPr>
            <a:picLocks noChangeAspect="1"/>
          </p:cNvPicPr>
          <p:nvPr/>
        </p:nvPicPr>
        <p:blipFill>
          <a:blip r:embed="rId1"/>
          <a:stretch>
            <a:fillRect/>
          </a:stretch>
        </p:blipFill>
        <p:spPr>
          <a:xfrm>
            <a:off x="7123430" y="2115820"/>
            <a:ext cx="5715000" cy="5715000"/>
          </a:xfrm>
          <a:prstGeom prst="rect">
            <a:avLst/>
          </a:prstGeom>
        </p:spPr>
      </p:pic>
      <p:sp>
        <p:nvSpPr>
          <p:cNvPr id="2" name="文本框 1"/>
          <p:cNvSpPr txBox="1"/>
          <p:nvPr/>
        </p:nvSpPr>
        <p:spPr>
          <a:xfrm>
            <a:off x="4676140" y="1207135"/>
            <a:ext cx="3383915" cy="4707890"/>
          </a:xfrm>
          <a:prstGeom prst="rect">
            <a:avLst/>
          </a:prstGeom>
          <a:noFill/>
        </p:spPr>
        <p:txBody>
          <a:bodyPr wrap="square" rtlCol="0">
            <a:spAutoFit/>
          </a:bodyPr>
          <a:p>
            <a:pPr>
              <a:lnSpc>
                <a:spcPct val="300000"/>
              </a:lnSpc>
            </a:pPr>
            <a:r>
              <a:rPr lang="zh-CN" altLang="en-US" sz="2000">
                <a:solidFill>
                  <a:schemeClr val="accent2"/>
                </a:solidFill>
                <a:sym typeface="+mn-ea"/>
              </a:rPr>
              <a:t>·   </a:t>
            </a:r>
            <a:r>
              <a:rPr lang="zh-CN" altLang="en-US" sz="2000">
                <a:solidFill>
                  <a:schemeClr val="accent2"/>
                </a:solidFill>
                <a:sym typeface="+mn-ea"/>
              </a:rPr>
              <a:t>lXML</a:t>
            </a:r>
            <a:endParaRPr lang="zh-CN" altLang="en-US" sz="2000">
              <a:solidFill>
                <a:schemeClr val="accent2"/>
              </a:solidFill>
              <a:sym typeface="+mn-ea"/>
            </a:endParaRPr>
          </a:p>
          <a:p>
            <a:pPr>
              <a:lnSpc>
                <a:spcPct val="300000"/>
              </a:lnSpc>
            </a:pPr>
            <a:r>
              <a:rPr lang="zh-CN" altLang="en-US" sz="2000">
                <a:solidFill>
                  <a:schemeClr val="accent2"/>
                </a:solidFill>
                <a:sym typeface="+mn-ea"/>
              </a:rPr>
              <a:t>·  </a:t>
            </a:r>
            <a:r>
              <a:rPr lang="en-US" altLang="zh-CN" sz="2000">
                <a:solidFill>
                  <a:schemeClr val="accent2"/>
                </a:solidFill>
                <a:sym typeface="+mn-ea"/>
              </a:rPr>
              <a:t>Xpath</a:t>
            </a:r>
            <a:endParaRPr lang="zh-CN" altLang="en-US" sz="2000">
              <a:solidFill>
                <a:schemeClr val="accent2"/>
              </a:solidFill>
            </a:endParaRPr>
          </a:p>
          <a:p>
            <a:pPr>
              <a:lnSpc>
                <a:spcPct val="300000"/>
              </a:lnSpc>
            </a:pPr>
            <a:r>
              <a:rPr lang="en-US" altLang="zh-CN" sz="2000">
                <a:solidFill>
                  <a:schemeClr val="accent2"/>
                </a:solidFill>
              </a:rPr>
              <a:t>·  </a:t>
            </a:r>
            <a:r>
              <a:rPr lang="en-US" sz="2000" dirty="0" smtClean="0">
                <a:solidFill>
                  <a:schemeClr val="accent2"/>
                </a:solidFill>
                <a:latin typeface="+mj-ea"/>
                <a:sym typeface="+mn-ea"/>
              </a:rPr>
              <a:t>scrapy</a:t>
            </a:r>
            <a:endParaRPr lang="en-US" sz="2000" dirty="0" smtClean="0">
              <a:solidFill>
                <a:schemeClr val="accent2"/>
              </a:solidFill>
              <a:latin typeface="+mj-ea"/>
              <a:sym typeface="+mn-ea"/>
            </a:endParaRPr>
          </a:p>
          <a:p>
            <a:pPr>
              <a:lnSpc>
                <a:spcPct val="300000"/>
              </a:lnSpc>
            </a:pPr>
            <a:r>
              <a:rPr lang="en-US" altLang="zh-CN" sz="2000">
                <a:solidFill>
                  <a:schemeClr val="accent2"/>
                </a:solidFill>
                <a:sym typeface="+mn-ea"/>
              </a:rPr>
              <a:t>·  scrapy redis</a:t>
            </a:r>
            <a:endParaRPr lang="zh-CN" altLang="en-US" sz="2000" dirty="0" smtClean="0">
              <a:solidFill>
                <a:schemeClr val="accent2"/>
              </a:solidFill>
              <a:latin typeface="+mj-ea"/>
              <a:sym typeface="+mn-ea"/>
            </a:endParaRPr>
          </a:p>
          <a:p>
            <a:pPr>
              <a:lnSpc>
                <a:spcPct val="300000"/>
              </a:lnSpc>
            </a:pPr>
            <a:endParaRPr lang="zh-CN" altLang="en-US" sz="2000" dirty="0" smtClean="0">
              <a:solidFill>
                <a:schemeClr val="accent2"/>
              </a:solidFill>
              <a:latin typeface="+mj-ea"/>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简单保存一个二进制文件</a:t>
            </a:r>
            <a:endParaRPr dirty="0"/>
          </a:p>
        </p:txBody>
      </p:sp>
      <p:sp>
        <p:nvSpPr>
          <p:cNvPr id="8" name="文本框 7"/>
          <p:cNvSpPr txBox="1"/>
          <p:nvPr/>
        </p:nvSpPr>
        <p:spPr>
          <a:xfrm>
            <a:off x="1688465" y="1310640"/>
            <a:ext cx="9939655" cy="414020"/>
          </a:xfrm>
          <a:prstGeom prst="rect">
            <a:avLst/>
          </a:prstGeom>
          <a:noFill/>
        </p:spPr>
        <p:txBody>
          <a:bodyPr wrap="square" rtlCol="0" anchor="t">
            <a:spAutoFit/>
          </a:bodyPr>
          <a:p>
            <a:r>
              <a:rPr lang="zh-CN" altLang="en-US"/>
              <a:t>二进制内容为response.content</a:t>
            </a:r>
            <a:endParaRPr lang="zh-CN" altLang="en-US"/>
          </a:p>
        </p:txBody>
      </p:sp>
      <p:sp>
        <p:nvSpPr>
          <p:cNvPr id="2" name="文本框 1"/>
          <p:cNvSpPr txBox="1"/>
          <p:nvPr/>
        </p:nvSpPr>
        <p:spPr>
          <a:xfrm>
            <a:off x="868680" y="2340610"/>
            <a:ext cx="10984865" cy="1938020"/>
          </a:xfrm>
          <a:prstGeom prst="rect">
            <a:avLst/>
          </a:prstGeom>
          <a:noFill/>
        </p:spPr>
        <p:txBody>
          <a:bodyPr wrap="square" rtlCol="0" anchor="t">
            <a:spAutoFit/>
          </a:bodyPr>
          <a:p>
            <a:r>
              <a:rPr lang="zh-CN" altLang="en-US" sz="2000"/>
              <a:t>import requests</a:t>
            </a:r>
            <a:endParaRPr lang="zh-CN" altLang="en-US" sz="2000"/>
          </a:p>
          <a:p>
            <a:endParaRPr lang="zh-CN" altLang="en-US" sz="2000"/>
          </a:p>
          <a:p>
            <a:r>
              <a:rPr lang="zh-CN" altLang="en-US" sz="2000"/>
              <a:t>response = requests.get('http://img.ivsky.com/img/tupian/pre/201708/30/kekeersitao-002.jpg')</a:t>
            </a:r>
            <a:endParaRPr lang="zh-CN" altLang="en-US" sz="2000"/>
          </a:p>
          <a:p>
            <a:r>
              <a:rPr lang="zh-CN" altLang="en-US" sz="2000"/>
              <a:t>b = response.content</a:t>
            </a:r>
            <a:endParaRPr lang="zh-CN" altLang="en-US" sz="2000"/>
          </a:p>
          <a:p>
            <a:r>
              <a:rPr lang="zh-CN" altLang="en-US" sz="2000"/>
              <a:t>with open('fengjing.jpg','wb') as f:</a:t>
            </a:r>
            <a:endParaRPr lang="zh-CN" altLang="en-US" sz="2000"/>
          </a:p>
          <a:p>
            <a:r>
              <a:rPr lang="zh-CN" altLang="en-US" sz="2000"/>
              <a:t>    f.write(b)</a:t>
            </a:r>
            <a:endParaRPr lang="zh-CN" altLang="en-US" sz="20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response.text</a:t>
            </a:r>
            <a:r>
              <a:rPr dirty="0"/>
              <a:t>和</a:t>
            </a:r>
            <a:r>
              <a:rPr lang="en-US" altLang="zh-CN" dirty="0"/>
              <a:t>response.content</a:t>
            </a:r>
            <a:r>
              <a:rPr dirty="0"/>
              <a:t>的区别</a:t>
            </a:r>
            <a:endParaRPr dirty="0"/>
          </a:p>
        </p:txBody>
      </p:sp>
      <p:sp>
        <p:nvSpPr>
          <p:cNvPr id="2" name="文本框 1"/>
          <p:cNvSpPr txBox="1"/>
          <p:nvPr/>
        </p:nvSpPr>
        <p:spPr>
          <a:xfrm>
            <a:off x="1059815" y="1453515"/>
            <a:ext cx="10984865" cy="4399915"/>
          </a:xfrm>
          <a:prstGeom prst="rect">
            <a:avLst/>
          </a:prstGeom>
          <a:noFill/>
        </p:spPr>
        <p:txBody>
          <a:bodyPr wrap="square" rtlCol="0" anchor="t">
            <a:spAutoFit/>
          </a:bodyPr>
          <a:p>
            <a:r>
              <a:rPr lang="zh-CN" altLang="en-US" sz="2000" b="1"/>
              <a:t>response.text</a:t>
            </a:r>
            <a:endParaRPr lang="zh-CN" altLang="en-US" sz="2000" b="1"/>
          </a:p>
          <a:p>
            <a:endParaRPr lang="zh-CN" altLang="en-US" sz="2000"/>
          </a:p>
          <a:p>
            <a:r>
              <a:rPr lang="zh-CN" altLang="en-US" sz="1800"/>
              <a:t>类型：str</a:t>
            </a:r>
            <a:endParaRPr lang="zh-CN" altLang="en-US" sz="1800"/>
          </a:p>
          <a:p>
            <a:endParaRPr lang="zh-CN" altLang="en-US" sz="1800"/>
          </a:p>
          <a:p>
            <a:r>
              <a:rPr lang="zh-CN" altLang="en-US" sz="1800"/>
              <a:t>解码类型：根据HTTP头部对响应的编码做出有根据的推测，推测的文本编码</a:t>
            </a:r>
            <a:endParaRPr lang="zh-CN" altLang="en-US" sz="1800"/>
          </a:p>
          <a:p>
            <a:endParaRPr lang="zh-CN" altLang="en-US" sz="1800"/>
          </a:p>
          <a:p>
            <a:r>
              <a:rPr lang="zh-CN" altLang="en-US" sz="1800"/>
              <a:t>如何修改编码方式：response.encoding="gbk"</a:t>
            </a:r>
            <a:endParaRPr lang="zh-CN" altLang="en-US" sz="1800"/>
          </a:p>
          <a:p>
            <a:endParaRPr lang="zh-CN" altLang="en-US" sz="2000"/>
          </a:p>
          <a:p>
            <a:r>
              <a:rPr lang="zh-CN" altLang="en-US" sz="2000" b="1"/>
              <a:t>response.content</a:t>
            </a:r>
            <a:endParaRPr lang="zh-CN" altLang="en-US" sz="2000" b="1"/>
          </a:p>
          <a:p>
            <a:endParaRPr lang="zh-CN" altLang="en-US" sz="2000"/>
          </a:p>
          <a:p>
            <a:r>
              <a:rPr lang="zh-CN" altLang="en-US" sz="1800"/>
              <a:t>类型：bytes</a:t>
            </a:r>
            <a:endParaRPr lang="zh-CN" altLang="en-US" sz="1800"/>
          </a:p>
          <a:p>
            <a:endParaRPr lang="zh-CN" altLang="en-US" sz="1800"/>
          </a:p>
          <a:p>
            <a:r>
              <a:rPr lang="zh-CN" altLang="en-US" sz="1800"/>
              <a:t>解码类型：没有指定</a:t>
            </a:r>
            <a:endParaRPr lang="zh-CN" altLang="en-US" sz="1800"/>
          </a:p>
          <a:p>
            <a:endParaRPr lang="zh-CN" altLang="en-US" sz="1800"/>
          </a:p>
          <a:p>
            <a:r>
              <a:rPr lang="zh-CN" altLang="en-US" sz="1800"/>
              <a:t>如何修改编码方式：response.content.decode("utf8")</a:t>
            </a:r>
            <a:endParaRPr lang="zh-CN" altLang="en-US" sz="1800"/>
          </a:p>
        </p:txBody>
      </p:sp>
      <p:sp>
        <p:nvSpPr>
          <p:cNvPr id="25" name="椭圆 24"/>
          <p:cNvSpPr/>
          <p:nvPr/>
        </p:nvSpPr>
        <p:spPr>
          <a:xfrm>
            <a:off x="777875" y="159448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777875" y="405066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为你的请求添加头信息</a:t>
            </a:r>
            <a:endParaRPr dirty="0"/>
          </a:p>
        </p:txBody>
      </p:sp>
      <p:sp>
        <p:nvSpPr>
          <p:cNvPr id="2" name="文本框 1"/>
          <p:cNvSpPr txBox="1"/>
          <p:nvPr/>
        </p:nvSpPr>
        <p:spPr>
          <a:xfrm>
            <a:off x="878205" y="1822450"/>
            <a:ext cx="10984865" cy="1938020"/>
          </a:xfrm>
          <a:prstGeom prst="rect">
            <a:avLst/>
          </a:prstGeom>
          <a:noFill/>
        </p:spPr>
        <p:txBody>
          <a:bodyPr wrap="square" rtlCol="0" anchor="t">
            <a:spAutoFit/>
          </a:bodyPr>
          <a:p>
            <a:r>
              <a:rPr lang="zh-CN" altLang="en-US" sz="2000"/>
              <a:t>import requests</a:t>
            </a:r>
            <a:endParaRPr lang="zh-CN" altLang="en-US" sz="2000"/>
          </a:p>
          <a:p>
            <a:r>
              <a:rPr lang="zh-CN" altLang="en-US" sz="2000"/>
              <a:t>heads = {}</a:t>
            </a:r>
            <a:endParaRPr lang="zh-CN" altLang="en-US" sz="2000"/>
          </a:p>
          <a:p>
            <a:r>
              <a:rPr lang="zh-CN" altLang="en-US" sz="2000"/>
              <a:t>heads['User-Agent'] = 'Mozilla/5.0 ' \</a:t>
            </a:r>
            <a:endParaRPr lang="zh-CN" altLang="en-US" sz="2000"/>
          </a:p>
          <a:p>
            <a:r>
              <a:rPr lang="zh-CN" altLang="en-US" sz="2000"/>
              <a:t>                          '(Macintosh; U; Intel Mac OS X 10_6_8; en-us) AppleWebKit/534.50 ' \</a:t>
            </a:r>
            <a:endParaRPr lang="zh-CN" altLang="en-US" sz="2000"/>
          </a:p>
          <a:p>
            <a:r>
              <a:rPr lang="zh-CN" altLang="en-US" sz="2000"/>
              <a:t>                          '(KHTML, like Gecko) Version/5.1 Safari/534.50'</a:t>
            </a:r>
            <a:endParaRPr lang="zh-CN" altLang="en-US" sz="2000"/>
          </a:p>
          <a:p>
            <a:r>
              <a:rPr lang="zh-CN" altLang="en-US" sz="2000"/>
              <a:t> response = requests.get('http://www.baidu.com',headers=headers)</a:t>
            </a:r>
            <a:endParaRPr lang="zh-CN" altLang="en-US"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使用代理</a:t>
            </a:r>
            <a:endParaRPr dirty="0"/>
          </a:p>
        </p:txBody>
      </p:sp>
      <p:sp>
        <p:nvSpPr>
          <p:cNvPr id="8" name="文本框 7"/>
          <p:cNvSpPr txBox="1"/>
          <p:nvPr/>
        </p:nvSpPr>
        <p:spPr>
          <a:xfrm>
            <a:off x="879475" y="1310640"/>
            <a:ext cx="10748645" cy="706755"/>
          </a:xfrm>
          <a:prstGeom prst="rect">
            <a:avLst/>
          </a:prstGeom>
          <a:noFill/>
        </p:spPr>
        <p:txBody>
          <a:bodyPr wrap="square" rtlCol="0" anchor="t">
            <a:spAutoFit/>
          </a:bodyPr>
          <a:p>
            <a:pPr>
              <a:lnSpc>
                <a:spcPct val="100000"/>
              </a:lnSpc>
            </a:pPr>
            <a:r>
              <a:rPr lang="zh-CN" altLang="en-US" sz="2000"/>
              <a:t>同添加headers方法，代理参数也要是一个dict</a:t>
            </a:r>
            <a:r>
              <a:rPr lang="en-US" altLang="zh-CN" sz="2000"/>
              <a:t>,</a:t>
            </a:r>
            <a:r>
              <a:rPr lang="zh-CN" altLang="en-US" sz="2000"/>
              <a:t>这里使用requests库爬取了IP代理网站的IP与端口和类型因为是免费的，使用的代理地址很快就失效了</a:t>
            </a:r>
            <a:endParaRPr lang="zh-CN" altLang="en-US" sz="2000"/>
          </a:p>
        </p:txBody>
      </p:sp>
      <p:sp>
        <p:nvSpPr>
          <p:cNvPr id="4" name="文本框 3"/>
          <p:cNvSpPr txBox="1"/>
          <p:nvPr/>
        </p:nvSpPr>
        <p:spPr>
          <a:xfrm>
            <a:off x="1127125" y="2017395"/>
            <a:ext cx="9597390" cy="4707890"/>
          </a:xfrm>
          <a:prstGeom prst="rect">
            <a:avLst/>
          </a:prstGeom>
          <a:noFill/>
        </p:spPr>
        <p:txBody>
          <a:bodyPr wrap="square" rtlCol="0" anchor="t">
            <a:spAutoFit/>
          </a:bodyPr>
          <a:p>
            <a:r>
              <a:rPr lang="zh-CN" altLang="en-US" sz="1000"/>
              <a:t>import requests</a:t>
            </a:r>
            <a:endParaRPr lang="zh-CN" altLang="en-US" sz="1000"/>
          </a:p>
          <a:p>
            <a:r>
              <a:rPr lang="zh-CN" altLang="en-US" sz="1000"/>
              <a:t>import re</a:t>
            </a:r>
            <a:endParaRPr lang="zh-CN" altLang="en-US" sz="1000"/>
          </a:p>
          <a:p>
            <a:r>
              <a:rPr lang="zh-CN" altLang="en-US" sz="1000"/>
              <a:t>def get_html(url):</a:t>
            </a:r>
            <a:endParaRPr lang="zh-CN" altLang="en-US" sz="1000"/>
          </a:p>
          <a:p>
            <a:r>
              <a:rPr lang="zh-CN" altLang="en-US" sz="1000"/>
              <a:t>    proxy = { 'http': '120.25.253.234:812',</a:t>
            </a:r>
            <a:endParaRPr lang="zh-CN" altLang="en-US" sz="1000"/>
          </a:p>
          <a:p>
            <a:r>
              <a:rPr lang="zh-CN" altLang="en-US" sz="1000"/>
              <a:t>        'https'</a:t>
            </a:r>
            <a:r>
              <a:rPr lang="en-US" altLang="zh-CN" sz="1000"/>
              <a:t>:</a:t>
            </a:r>
            <a:r>
              <a:rPr lang="zh-CN" altLang="en-US" sz="1000"/>
              <a:t> '163.125.222.244:8123'}</a:t>
            </a:r>
            <a:endParaRPr lang="zh-CN" altLang="en-US" sz="1000"/>
          </a:p>
          <a:p>
            <a:r>
              <a:rPr lang="zh-CN" altLang="en-US" sz="1000"/>
              <a:t>    heads = {}</a:t>
            </a:r>
            <a:endParaRPr lang="zh-CN" altLang="en-US" sz="1000"/>
          </a:p>
          <a:p>
            <a:r>
              <a:rPr lang="zh-CN" altLang="en-US" sz="1000"/>
              <a:t>    heads['User-Agent'] = 'Mozilla/5.0 (Windows NT 10.0; WOW64) AppleWebKit/537.36 (KHTML, like Gecko) Chrome/49.0.2623.221 Safari/537.36 SE 2.X MetaSr 1.0'</a:t>
            </a:r>
            <a:endParaRPr lang="zh-CN" altLang="en-US" sz="1000"/>
          </a:p>
          <a:p>
            <a:r>
              <a:rPr lang="zh-CN" altLang="en-US" sz="1000"/>
              <a:t>    req = requests.get(url, headers=heads,proxies=proxy)</a:t>
            </a:r>
            <a:endParaRPr lang="zh-CN" altLang="en-US" sz="1000"/>
          </a:p>
          <a:p>
            <a:r>
              <a:rPr lang="zh-CN" altLang="en-US" sz="1000"/>
              <a:t>    html = req.text</a:t>
            </a:r>
            <a:endParaRPr lang="zh-CN" altLang="en-US" sz="1000"/>
          </a:p>
          <a:p>
            <a:r>
              <a:rPr lang="zh-CN" altLang="en-US" sz="1000"/>
              <a:t>    return html</a:t>
            </a:r>
            <a:endParaRPr lang="zh-CN" altLang="en-US" sz="1000"/>
          </a:p>
          <a:p>
            <a:r>
              <a:rPr lang="zh-CN" altLang="en-US" sz="1000"/>
              <a:t>def get_ipport(html):</a:t>
            </a:r>
            <a:endParaRPr lang="zh-CN" altLang="en-US" sz="1000"/>
          </a:p>
          <a:p>
            <a:r>
              <a:rPr lang="zh-CN" altLang="en-US" sz="1000"/>
              <a:t>    regex = r'&lt;td data-title="IP"&gt;(.+)&lt;/td&gt;'</a:t>
            </a:r>
            <a:endParaRPr lang="zh-CN" altLang="en-US" sz="1000"/>
          </a:p>
          <a:p>
            <a:r>
              <a:rPr lang="zh-CN" altLang="en-US" sz="1000"/>
              <a:t>    iplist = re.findall(regex, html)</a:t>
            </a:r>
            <a:endParaRPr lang="zh-CN" altLang="en-US" sz="1000"/>
          </a:p>
          <a:p>
            <a:r>
              <a:rPr lang="zh-CN" altLang="en-US" sz="1000"/>
              <a:t>    regex2 = '&lt;td data-title="PORT"&gt;(.+)&lt;/td&gt;'</a:t>
            </a:r>
            <a:endParaRPr lang="zh-CN" altLang="en-US" sz="1000"/>
          </a:p>
          <a:p>
            <a:r>
              <a:rPr lang="zh-CN" altLang="en-US" sz="1000"/>
              <a:t>    portlist = re.findall(regex2, html)</a:t>
            </a:r>
            <a:endParaRPr lang="zh-CN" altLang="en-US" sz="1000"/>
          </a:p>
          <a:p>
            <a:r>
              <a:rPr lang="zh-CN" altLang="en-US" sz="1000"/>
              <a:t>    regex3 = r'&lt;td data-title="类型"&gt;(.+)&lt;/td&gt;'</a:t>
            </a:r>
            <a:endParaRPr lang="zh-CN" altLang="en-US" sz="1000"/>
          </a:p>
          <a:p>
            <a:r>
              <a:rPr lang="zh-CN" altLang="en-US" sz="1000"/>
              <a:t>    typelist = re.findall(regex3, html)</a:t>
            </a:r>
            <a:endParaRPr lang="zh-CN" altLang="en-US" sz="1000"/>
          </a:p>
          <a:p>
            <a:r>
              <a:rPr lang="zh-CN" altLang="en-US" sz="1000"/>
              <a:t>    sumray = []</a:t>
            </a:r>
            <a:endParaRPr lang="zh-CN" altLang="en-US" sz="1000"/>
          </a:p>
          <a:p>
            <a:r>
              <a:rPr lang="zh-CN" altLang="en-US" sz="1000"/>
              <a:t>    for i in iplist:</a:t>
            </a:r>
            <a:endParaRPr lang="zh-CN" altLang="en-US" sz="1000"/>
          </a:p>
          <a:p>
            <a:r>
              <a:rPr lang="zh-CN" altLang="en-US" sz="1000"/>
              <a:t>        for p in portlist:</a:t>
            </a:r>
            <a:endParaRPr lang="zh-CN" altLang="en-US" sz="1000"/>
          </a:p>
          <a:p>
            <a:r>
              <a:rPr lang="zh-CN" altLang="en-US" sz="1000"/>
              <a:t>            for t in typelist:</a:t>
            </a:r>
            <a:endParaRPr lang="zh-CN" altLang="en-US" sz="1000"/>
          </a:p>
          <a:p>
            <a:r>
              <a:rPr lang="zh-CN" altLang="en-US" sz="1000"/>
              <a:t>                pass</a:t>
            </a:r>
            <a:endParaRPr lang="zh-CN" altLang="en-US" sz="1000"/>
          </a:p>
          <a:p>
            <a:r>
              <a:rPr lang="zh-CN" altLang="en-US" sz="1000"/>
              <a:t>            pass</a:t>
            </a:r>
            <a:endParaRPr lang="zh-CN" altLang="en-US" sz="1000"/>
          </a:p>
          <a:p>
            <a:r>
              <a:rPr lang="zh-CN" altLang="en-US" sz="1000"/>
              <a:t>        a = t+','+i + ':' + p</a:t>
            </a:r>
            <a:endParaRPr lang="zh-CN" altLang="en-US" sz="1000"/>
          </a:p>
          <a:p>
            <a:r>
              <a:rPr lang="zh-CN" altLang="en-US" sz="1000"/>
              <a:t>        sumray.append(a)</a:t>
            </a:r>
            <a:endParaRPr lang="zh-CN" altLang="en-US" sz="1000"/>
          </a:p>
          <a:p>
            <a:r>
              <a:rPr lang="zh-CN" altLang="en-US" sz="1000"/>
              <a:t>    print('高匿代理')</a:t>
            </a:r>
            <a:endParaRPr lang="zh-CN" altLang="en-US" sz="1000"/>
          </a:p>
          <a:p>
            <a:r>
              <a:rPr lang="zh-CN" altLang="en-US" sz="1000"/>
              <a:t>    print(sumray)</a:t>
            </a:r>
            <a:endParaRPr lang="zh-CN" altLang="en-US" sz="1000"/>
          </a:p>
          <a:p>
            <a:r>
              <a:rPr lang="zh-CN" altLang="en-US" sz="1000"/>
              <a:t>if __name__ == '__main__':</a:t>
            </a:r>
            <a:endParaRPr lang="zh-CN" altLang="en-US" sz="1000"/>
          </a:p>
          <a:p>
            <a:r>
              <a:rPr lang="zh-CN" altLang="en-US" sz="1000"/>
              <a:t>    url = 'http://www.kuaidaili.com/free/'</a:t>
            </a:r>
            <a:endParaRPr lang="zh-CN" altLang="en-US" sz="1000"/>
          </a:p>
          <a:p>
            <a:r>
              <a:rPr lang="zh-CN" altLang="en-US" sz="1000"/>
              <a:t>    get_ipport(get_html(url))</a:t>
            </a:r>
            <a:endParaRPr lang="zh-CN" altLang="en-US" sz="10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基本POST请求：</a:t>
            </a:r>
            <a:endParaRPr dirty="0"/>
          </a:p>
        </p:txBody>
      </p:sp>
      <p:sp>
        <p:nvSpPr>
          <p:cNvPr id="2" name="文本框 1"/>
          <p:cNvSpPr txBox="1"/>
          <p:nvPr/>
        </p:nvSpPr>
        <p:spPr>
          <a:xfrm>
            <a:off x="878205" y="1822450"/>
            <a:ext cx="10984865" cy="1630045"/>
          </a:xfrm>
          <a:prstGeom prst="rect">
            <a:avLst/>
          </a:prstGeom>
          <a:noFill/>
        </p:spPr>
        <p:txBody>
          <a:bodyPr wrap="square" rtlCol="0" anchor="t">
            <a:spAutoFit/>
          </a:bodyPr>
          <a:p>
            <a:r>
              <a:rPr lang="zh-CN" altLang="en-US" sz="2000"/>
              <a:t>import requests</a:t>
            </a:r>
            <a:endParaRPr lang="zh-CN" altLang="en-US" sz="2000"/>
          </a:p>
          <a:p>
            <a:endParaRPr lang="zh-CN" altLang="en-US" sz="2000"/>
          </a:p>
          <a:p>
            <a:r>
              <a:rPr lang="zh-CN" altLang="en-US" sz="2000"/>
              <a:t>data = {'name':'tom','age':'22'}</a:t>
            </a:r>
            <a:endParaRPr lang="zh-CN" altLang="en-US" sz="2000"/>
          </a:p>
          <a:p>
            <a:endParaRPr lang="zh-CN" altLang="en-US" sz="2000"/>
          </a:p>
          <a:p>
            <a:r>
              <a:rPr lang="zh-CN" altLang="en-US" sz="2000"/>
              <a:t>response = requests.post('http://httpbin.org/post', data=data)</a:t>
            </a:r>
            <a:endParaRPr lang="zh-CN" altLang="en-US" sz="20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获取cookie</a:t>
            </a:r>
            <a:endParaRPr dirty="0"/>
          </a:p>
        </p:txBody>
      </p:sp>
      <p:sp>
        <p:nvSpPr>
          <p:cNvPr id="2" name="文本框 1"/>
          <p:cNvSpPr txBox="1"/>
          <p:nvPr/>
        </p:nvSpPr>
        <p:spPr>
          <a:xfrm>
            <a:off x="878205" y="1822450"/>
            <a:ext cx="10984865" cy="2491740"/>
          </a:xfrm>
          <a:prstGeom prst="rect">
            <a:avLst/>
          </a:prstGeom>
          <a:noFill/>
        </p:spPr>
        <p:txBody>
          <a:bodyPr wrap="square" rtlCol="0" anchor="t">
            <a:spAutoFit/>
          </a:bodyPr>
          <a:p>
            <a:r>
              <a:rPr lang="zh-CN" altLang="en-US" sz="1600">
                <a:solidFill>
                  <a:srgbClr val="FF0000"/>
                </a:solidFill>
              </a:rPr>
              <a:t>#获取cookie</a:t>
            </a:r>
            <a:endParaRPr lang="zh-CN" altLang="en-US" sz="1600">
              <a:solidFill>
                <a:srgbClr val="FF0000"/>
              </a:solidFill>
            </a:endParaRPr>
          </a:p>
          <a:p>
            <a:r>
              <a:rPr lang="zh-CN" altLang="en-US" sz="2000"/>
              <a:t>import requests</a:t>
            </a:r>
            <a:endParaRPr lang="zh-CN" altLang="en-US" sz="2000"/>
          </a:p>
          <a:p>
            <a:endParaRPr lang="zh-CN" altLang="en-US" sz="2000"/>
          </a:p>
          <a:p>
            <a:r>
              <a:rPr lang="zh-CN" altLang="en-US" sz="2000"/>
              <a:t>response = requests.get('http://www.baidu.com')</a:t>
            </a:r>
            <a:endParaRPr lang="zh-CN" altLang="en-US" sz="2000"/>
          </a:p>
          <a:p>
            <a:r>
              <a:rPr lang="zh-CN" altLang="en-US" sz="2000"/>
              <a:t>print(response.cookies)</a:t>
            </a:r>
            <a:endParaRPr lang="zh-CN" altLang="en-US" sz="2000"/>
          </a:p>
          <a:p>
            <a:r>
              <a:rPr lang="zh-CN" altLang="en-US" sz="2000"/>
              <a:t>print(type(response.cookies))</a:t>
            </a:r>
            <a:endParaRPr lang="zh-CN" altLang="en-US" sz="2000"/>
          </a:p>
          <a:p>
            <a:r>
              <a:rPr lang="zh-CN" altLang="en-US" sz="2000"/>
              <a:t>for k,v in response.cookies.items():</a:t>
            </a:r>
            <a:endParaRPr lang="zh-CN" altLang="en-US" sz="2000"/>
          </a:p>
          <a:p>
            <a:r>
              <a:rPr lang="zh-CN" altLang="en-US" sz="2000"/>
              <a:t>    print(k+':'+v)</a:t>
            </a:r>
            <a:endParaRPr lang="zh-CN" altLang="en-US" sz="2000"/>
          </a:p>
        </p:txBody>
      </p:sp>
      <p:pic>
        <p:nvPicPr>
          <p:cNvPr id="4" name="图片 3"/>
          <p:cNvPicPr>
            <a:picLocks noChangeAspect="1"/>
          </p:cNvPicPr>
          <p:nvPr/>
        </p:nvPicPr>
        <p:blipFill>
          <a:blip r:embed="rId1"/>
          <a:stretch>
            <a:fillRect/>
          </a:stretch>
        </p:blipFill>
        <p:spPr>
          <a:xfrm>
            <a:off x="5208905" y="4686935"/>
            <a:ext cx="5657850" cy="13906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cookie和</a:t>
            </a:r>
            <a:r>
              <a:rPr lang="en-US" altLang="zh-CN" dirty="0"/>
              <a:t>session</a:t>
            </a:r>
            <a:r>
              <a:rPr dirty="0"/>
              <a:t>的区别</a:t>
            </a:r>
            <a:endParaRPr dirty="0"/>
          </a:p>
        </p:txBody>
      </p:sp>
      <p:sp>
        <p:nvSpPr>
          <p:cNvPr id="2" name="文本框 1"/>
          <p:cNvSpPr txBox="1"/>
          <p:nvPr/>
        </p:nvSpPr>
        <p:spPr>
          <a:xfrm>
            <a:off x="878205" y="1822450"/>
            <a:ext cx="10984865" cy="2861310"/>
          </a:xfrm>
          <a:prstGeom prst="rect">
            <a:avLst/>
          </a:prstGeom>
          <a:noFill/>
        </p:spPr>
        <p:txBody>
          <a:bodyPr wrap="square" rtlCol="0" anchor="t">
            <a:spAutoFit/>
          </a:bodyPr>
          <a:p>
            <a:r>
              <a:rPr sz="2000"/>
              <a:t>1、cookie数据存放在客户的</a:t>
            </a:r>
            <a:r>
              <a:rPr sz="2000">
                <a:solidFill>
                  <a:srgbClr val="FF0000"/>
                </a:solidFill>
              </a:rPr>
              <a:t>浏览器</a:t>
            </a:r>
            <a:r>
              <a:rPr sz="2000"/>
              <a:t>上，session数据放在</a:t>
            </a:r>
            <a:r>
              <a:rPr sz="2000">
                <a:solidFill>
                  <a:srgbClr val="FF0000"/>
                </a:solidFill>
              </a:rPr>
              <a:t>服务器</a:t>
            </a:r>
            <a:r>
              <a:rPr sz="2000"/>
              <a:t>上。</a:t>
            </a:r>
            <a:endParaRPr sz="2000"/>
          </a:p>
          <a:p>
            <a:endParaRPr sz="2000"/>
          </a:p>
          <a:p>
            <a:r>
              <a:rPr sz="2000"/>
              <a:t>2、cookie不是很</a:t>
            </a:r>
            <a:r>
              <a:rPr sz="2000">
                <a:solidFill>
                  <a:srgbClr val="FF0000"/>
                </a:solidFill>
              </a:rPr>
              <a:t>安全</a:t>
            </a:r>
            <a:r>
              <a:rPr sz="2000"/>
              <a:t>，别人可以分析存放在本地的COOKIE并进行COOKIE欺骗</a:t>
            </a:r>
            <a:endParaRPr sz="2000"/>
          </a:p>
          <a:p>
            <a:r>
              <a:rPr sz="2000"/>
              <a:t>   考虑到安全应当使用session。</a:t>
            </a:r>
            <a:endParaRPr sz="2000"/>
          </a:p>
          <a:p>
            <a:endParaRPr sz="2000"/>
          </a:p>
          <a:p>
            <a:r>
              <a:rPr sz="2000"/>
              <a:t>3、session会在一定时间内保存在服务器上。当访问增多，会比较占用你服务器的</a:t>
            </a:r>
            <a:r>
              <a:rPr sz="2000">
                <a:solidFill>
                  <a:srgbClr val="FF0000"/>
                </a:solidFill>
              </a:rPr>
              <a:t>性能</a:t>
            </a:r>
            <a:r>
              <a:rPr sz="2000"/>
              <a:t>，</a:t>
            </a:r>
            <a:endParaRPr sz="2000"/>
          </a:p>
          <a:p>
            <a:r>
              <a:rPr sz="2000"/>
              <a:t>   考虑到减轻服务器</a:t>
            </a:r>
            <a:r>
              <a:rPr sz="2000">
                <a:solidFill>
                  <a:srgbClr val="FF0000"/>
                </a:solidFill>
              </a:rPr>
              <a:t>性能</a:t>
            </a:r>
            <a:r>
              <a:rPr sz="2000"/>
              <a:t>方面，应当使用COOKIE。</a:t>
            </a:r>
            <a:endParaRPr sz="2000"/>
          </a:p>
          <a:p>
            <a:endParaRPr sz="2000"/>
          </a:p>
          <a:p>
            <a:r>
              <a:rPr sz="2000"/>
              <a:t>4、单个cookie保存的数据不能超过</a:t>
            </a:r>
            <a:r>
              <a:rPr sz="2000">
                <a:solidFill>
                  <a:srgbClr val="FF0000"/>
                </a:solidFill>
              </a:rPr>
              <a:t>4K</a:t>
            </a:r>
            <a:r>
              <a:rPr sz="2000"/>
              <a:t>，很多浏览器都限制一个站点最多保存20个cookie。</a:t>
            </a:r>
            <a:endParaRPr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处理</a:t>
            </a:r>
            <a:r>
              <a:rPr lang="en-US" altLang="zh-CN" dirty="0"/>
              <a:t>cookie</a:t>
            </a:r>
            <a:r>
              <a:rPr dirty="0"/>
              <a:t>和</a:t>
            </a:r>
            <a:r>
              <a:rPr lang="en-US" altLang="zh-CN" dirty="0"/>
              <a:t>session</a:t>
            </a:r>
            <a:endParaRPr lang="en-US" altLang="zh-CN" dirty="0"/>
          </a:p>
        </p:txBody>
      </p:sp>
      <p:sp>
        <p:nvSpPr>
          <p:cNvPr id="2" name="文本框 1"/>
          <p:cNvSpPr txBox="1"/>
          <p:nvPr/>
        </p:nvSpPr>
        <p:spPr>
          <a:xfrm>
            <a:off x="878205" y="1822450"/>
            <a:ext cx="10984865" cy="2768600"/>
          </a:xfrm>
          <a:prstGeom prst="rect">
            <a:avLst/>
          </a:prstGeom>
          <a:noFill/>
        </p:spPr>
        <p:txBody>
          <a:bodyPr wrap="square" rtlCol="0" anchor="t">
            <a:spAutoFit/>
          </a:bodyPr>
          <a:p>
            <a:r>
              <a:rPr sz="2000"/>
              <a:t>1.带上cookie和session的好处</a:t>
            </a:r>
            <a:r>
              <a:rPr lang="zh-CN" sz="2000"/>
              <a:t>：</a:t>
            </a:r>
            <a:endParaRPr sz="2000"/>
          </a:p>
          <a:p>
            <a:r>
              <a:rPr lang="en-US" sz="2000"/>
              <a:t>	</a:t>
            </a:r>
            <a:r>
              <a:rPr sz="1800">
                <a:solidFill>
                  <a:srgbClr val="FF0000"/>
                </a:solidFill>
              </a:rPr>
              <a:t>能够请求到登陆后的页面</a:t>
            </a:r>
            <a:endParaRPr sz="1800">
              <a:solidFill>
                <a:srgbClr val="FF0000"/>
              </a:solidFill>
            </a:endParaRPr>
          </a:p>
          <a:p>
            <a:endParaRPr sz="2000"/>
          </a:p>
          <a:p>
            <a:r>
              <a:rPr lang="en-US" sz="2000">
                <a:sym typeface="+mn-ea"/>
              </a:rPr>
              <a:t>2</a:t>
            </a:r>
            <a:r>
              <a:rPr sz="2000">
                <a:sym typeface="+mn-ea"/>
              </a:rPr>
              <a:t>.带上cookie和session的</a:t>
            </a:r>
            <a:r>
              <a:rPr sz="2000"/>
              <a:t>弊端</a:t>
            </a:r>
            <a:r>
              <a:rPr lang="zh-CN" sz="2000"/>
              <a:t>：</a:t>
            </a:r>
            <a:endParaRPr sz="2000"/>
          </a:p>
          <a:p>
            <a:pPr lvl="2"/>
            <a:r>
              <a:rPr sz="1800">
                <a:solidFill>
                  <a:srgbClr val="FF0000"/>
                </a:solidFill>
              </a:rPr>
              <a:t>一套cookie和session往往对应一个用户，请求太快</a:t>
            </a:r>
            <a:endParaRPr sz="1800">
              <a:solidFill>
                <a:srgbClr val="FF0000"/>
              </a:solidFill>
            </a:endParaRPr>
          </a:p>
          <a:p>
            <a:pPr lvl="2"/>
            <a:r>
              <a:rPr sz="1800">
                <a:solidFill>
                  <a:srgbClr val="FF0000"/>
                </a:solidFill>
              </a:rPr>
              <a:t>请求次数太多，容易被识别为爬虫</a:t>
            </a:r>
            <a:endParaRPr sz="1800">
              <a:solidFill>
                <a:srgbClr val="FF0000"/>
              </a:solidFill>
            </a:endParaRPr>
          </a:p>
          <a:p>
            <a:endParaRPr sz="2000"/>
          </a:p>
          <a:p>
            <a:r>
              <a:rPr sz="1800">
                <a:solidFill>
                  <a:srgbClr val="FF0000"/>
                </a:solidFill>
              </a:rPr>
              <a:t>不需要cookie的时候尽量不去使用cookie</a:t>
            </a:r>
            <a:endParaRPr sz="1800">
              <a:solidFill>
                <a:srgbClr val="FF0000"/>
              </a:solidFill>
            </a:endParaRPr>
          </a:p>
          <a:p>
            <a:r>
              <a:rPr sz="2000"/>
              <a:t>但是有时为了获取</a:t>
            </a:r>
            <a:r>
              <a:rPr sz="2000">
                <a:solidFill>
                  <a:srgbClr val="FF0000"/>
                </a:solidFill>
              </a:rPr>
              <a:t>登陆</a:t>
            </a:r>
            <a:r>
              <a:rPr sz="2000"/>
              <a:t>的页面，必须发送带有cookie的请求</a:t>
            </a:r>
            <a:endParaRPr sz="20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处理</a:t>
            </a:r>
            <a:r>
              <a:rPr lang="en-US" altLang="zh-CN" dirty="0"/>
              <a:t>cookie</a:t>
            </a:r>
            <a:r>
              <a:rPr dirty="0"/>
              <a:t>和</a:t>
            </a:r>
            <a:r>
              <a:rPr lang="en-US" altLang="zh-CN" dirty="0"/>
              <a:t>session</a:t>
            </a:r>
            <a:endParaRPr lang="en-US" altLang="zh-CN" dirty="0"/>
          </a:p>
        </p:txBody>
      </p:sp>
      <p:sp>
        <p:nvSpPr>
          <p:cNvPr id="2" name="文本框 1"/>
          <p:cNvSpPr txBox="1"/>
          <p:nvPr/>
        </p:nvSpPr>
        <p:spPr>
          <a:xfrm>
            <a:off x="878205" y="1822450"/>
            <a:ext cx="10984865" cy="3476625"/>
          </a:xfrm>
          <a:prstGeom prst="rect">
            <a:avLst/>
          </a:prstGeom>
          <a:noFill/>
        </p:spPr>
        <p:txBody>
          <a:bodyPr wrap="square" rtlCol="0" anchor="t">
            <a:spAutoFit/>
          </a:bodyPr>
          <a:p>
            <a:r>
              <a:rPr sz="2000" b="1"/>
              <a:t>requests提供了一个session类，来实现客户端和服务器端的会话保持</a:t>
            </a:r>
            <a:endParaRPr sz="2000" b="1"/>
          </a:p>
          <a:p>
            <a:endParaRPr sz="2000" b="1"/>
          </a:p>
          <a:p>
            <a:r>
              <a:rPr sz="2000" b="1"/>
              <a:t>使用的方法</a:t>
            </a:r>
            <a:r>
              <a:rPr sz="2000"/>
              <a:t>：</a:t>
            </a:r>
            <a:endParaRPr sz="2000"/>
          </a:p>
          <a:p>
            <a:endParaRPr sz="2000"/>
          </a:p>
          <a:p>
            <a:r>
              <a:rPr sz="2000"/>
              <a:t>1.实例化一个session对象</a:t>
            </a:r>
            <a:endParaRPr sz="2000"/>
          </a:p>
          <a:p>
            <a:r>
              <a:rPr sz="2000"/>
              <a:t>2.让session来发送get或post请求</a:t>
            </a:r>
            <a:endParaRPr sz="2000"/>
          </a:p>
          <a:p>
            <a:endParaRPr sz="2000"/>
          </a:p>
          <a:p>
            <a:r>
              <a:rPr sz="2000"/>
              <a:t>session=requests.session()</a:t>
            </a:r>
            <a:endParaRPr sz="2000"/>
          </a:p>
          <a:p>
            <a:r>
              <a:rPr sz="2000"/>
              <a:t>response=session.get(url,headers)</a:t>
            </a:r>
            <a:endParaRPr sz="2000"/>
          </a:p>
          <a:p>
            <a:endParaRPr sz="2000"/>
          </a:p>
          <a:p>
            <a:endParaRPr sz="2000"/>
          </a:p>
        </p:txBody>
      </p:sp>
      <p:sp>
        <p:nvSpPr>
          <p:cNvPr id="25" name="椭圆 24"/>
          <p:cNvSpPr/>
          <p:nvPr/>
        </p:nvSpPr>
        <p:spPr>
          <a:xfrm>
            <a:off x="734695" y="195389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734695" y="256540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会话维持</a:t>
            </a:r>
            <a:endParaRPr dirty="0"/>
          </a:p>
        </p:txBody>
      </p:sp>
      <p:sp>
        <p:nvSpPr>
          <p:cNvPr id="2" name="文本框 1"/>
          <p:cNvSpPr txBox="1"/>
          <p:nvPr/>
        </p:nvSpPr>
        <p:spPr>
          <a:xfrm>
            <a:off x="878205" y="1822450"/>
            <a:ext cx="10984865" cy="1938020"/>
          </a:xfrm>
          <a:prstGeom prst="rect">
            <a:avLst/>
          </a:prstGeom>
          <a:noFill/>
        </p:spPr>
        <p:txBody>
          <a:bodyPr wrap="square" rtlCol="0" anchor="t">
            <a:spAutoFit/>
          </a:bodyPr>
          <a:p>
            <a:r>
              <a:rPr lang="zh-CN" altLang="en-US" sz="2000"/>
              <a:t>import requests</a:t>
            </a:r>
            <a:endParaRPr lang="zh-CN" altLang="en-US" sz="2000"/>
          </a:p>
          <a:p>
            <a:endParaRPr lang="zh-CN" altLang="en-US" sz="2000"/>
          </a:p>
          <a:p>
            <a:r>
              <a:rPr lang="zh-CN" altLang="en-US" sz="2000"/>
              <a:t>session = requests.Session()</a:t>
            </a:r>
            <a:endParaRPr lang="zh-CN" altLang="en-US" sz="2000"/>
          </a:p>
          <a:p>
            <a:r>
              <a:rPr lang="zh-CN" altLang="en-US" sz="2000"/>
              <a:t>session.get('http://httpbin.org/cookies/set/number/12345')</a:t>
            </a:r>
            <a:endParaRPr lang="zh-CN" altLang="en-US" sz="2000"/>
          </a:p>
          <a:p>
            <a:r>
              <a:rPr lang="zh-CN" altLang="en-US" sz="2000"/>
              <a:t>response = session.get('http://httpbin.org/cookies')</a:t>
            </a:r>
            <a:endParaRPr lang="zh-CN" altLang="en-US" sz="2000"/>
          </a:p>
          <a:p>
            <a:r>
              <a:rPr lang="zh-CN" altLang="en-US" sz="2000"/>
              <a:t>print(response.text)</a:t>
            </a:r>
            <a:endParaRPr lang="zh-CN" altLang="en-US" sz="2000"/>
          </a:p>
        </p:txBody>
      </p:sp>
      <p:pic>
        <p:nvPicPr>
          <p:cNvPr id="5" name="图片 4"/>
          <p:cNvPicPr>
            <a:picLocks noChangeAspect="1"/>
          </p:cNvPicPr>
          <p:nvPr/>
        </p:nvPicPr>
        <p:blipFill>
          <a:blip r:embed="rId1"/>
          <a:stretch>
            <a:fillRect/>
          </a:stretch>
        </p:blipFill>
        <p:spPr>
          <a:xfrm>
            <a:off x="6074410" y="4092575"/>
            <a:ext cx="2419350" cy="18192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1</a:t>
            </a:r>
            <a:r>
              <a:rPr lang="zh-CN" altLang="en-US" sz="3600" dirty="0" smtClean="0"/>
              <a:t>、</a:t>
            </a:r>
            <a:r>
              <a:rPr lang="zh-CN" sz="3600" dirty="0" smtClean="0"/>
              <a:t>基础知识</a:t>
            </a:r>
            <a:endParaRPr lang="zh-CN"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证书验证设置</a:t>
            </a:r>
            <a:endParaRPr dirty="0"/>
          </a:p>
        </p:txBody>
      </p:sp>
      <p:sp>
        <p:nvSpPr>
          <p:cNvPr id="2" name="文本框 1"/>
          <p:cNvSpPr txBox="1"/>
          <p:nvPr/>
        </p:nvSpPr>
        <p:spPr>
          <a:xfrm>
            <a:off x="878205" y="1822450"/>
            <a:ext cx="10984865" cy="2861310"/>
          </a:xfrm>
          <a:prstGeom prst="rect">
            <a:avLst/>
          </a:prstGeom>
          <a:noFill/>
        </p:spPr>
        <p:txBody>
          <a:bodyPr wrap="square" rtlCol="0" anchor="t">
            <a:spAutoFit/>
          </a:bodyPr>
          <a:p>
            <a:endParaRPr lang="zh-CN" altLang="en-US" sz="2000"/>
          </a:p>
          <a:p>
            <a:r>
              <a:rPr lang="zh-CN" altLang="en-US" sz="2000"/>
              <a:t>import requests</a:t>
            </a:r>
            <a:endParaRPr lang="zh-CN" altLang="en-US" sz="2000"/>
          </a:p>
          <a:p>
            <a:r>
              <a:rPr lang="zh-CN" altLang="en-US" sz="2000"/>
              <a:t>from requests.packages import urllib3</a:t>
            </a:r>
            <a:endParaRPr lang="zh-CN" altLang="en-US" sz="2000"/>
          </a:p>
          <a:p>
            <a:endParaRPr lang="zh-CN" altLang="en-US" sz="2000"/>
          </a:p>
          <a:p>
            <a:r>
              <a:rPr lang="zh-CN" altLang="en-US" sz="2000"/>
              <a:t>urllib3.disable_warnings()  #从urllib3中消除警告</a:t>
            </a:r>
            <a:endParaRPr lang="zh-CN" altLang="en-US" sz="2000"/>
          </a:p>
          <a:p>
            <a:r>
              <a:rPr lang="zh-CN" altLang="en-US" sz="2000"/>
              <a:t>response = requests.get('https://www.12306.cn',verify=False)  #证书验证设为FALSE</a:t>
            </a:r>
            <a:endParaRPr lang="zh-CN" altLang="en-US" sz="2000"/>
          </a:p>
          <a:p>
            <a:r>
              <a:rPr lang="zh-CN" altLang="en-US" sz="2000"/>
              <a:t>print(response.status_code)</a:t>
            </a:r>
            <a:endParaRPr lang="zh-CN" altLang="en-US" sz="2000"/>
          </a:p>
          <a:p>
            <a:endParaRPr lang="zh-CN" altLang="en-US" sz="2000"/>
          </a:p>
          <a:p>
            <a:r>
              <a:rPr lang="zh-CN" altLang="en-US" sz="2000"/>
              <a:t>打印结果：200</a:t>
            </a:r>
            <a:endParaRPr lang="zh-CN" altLang="en-US" sz="20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超时异常捕获</a:t>
            </a:r>
            <a:endParaRPr dirty="0"/>
          </a:p>
        </p:txBody>
      </p:sp>
      <p:sp>
        <p:nvSpPr>
          <p:cNvPr id="2" name="文本框 1"/>
          <p:cNvSpPr txBox="1"/>
          <p:nvPr/>
        </p:nvSpPr>
        <p:spPr>
          <a:xfrm>
            <a:off x="878205" y="1822450"/>
            <a:ext cx="10984865" cy="2553335"/>
          </a:xfrm>
          <a:prstGeom prst="rect">
            <a:avLst/>
          </a:prstGeom>
          <a:noFill/>
        </p:spPr>
        <p:txBody>
          <a:bodyPr wrap="square" rtlCol="0" anchor="t">
            <a:spAutoFit/>
          </a:bodyPr>
          <a:p>
            <a:r>
              <a:rPr lang="zh-CN" altLang="en-US" sz="2000"/>
              <a:t>import requests</a:t>
            </a:r>
            <a:endParaRPr lang="zh-CN" altLang="en-US" sz="2000"/>
          </a:p>
          <a:p>
            <a:r>
              <a:rPr lang="zh-CN" altLang="en-US" sz="2000"/>
              <a:t>from requests.exceptions import ReadTimeout</a:t>
            </a:r>
            <a:endParaRPr lang="zh-CN" altLang="en-US" sz="2000"/>
          </a:p>
          <a:p>
            <a:endParaRPr lang="zh-CN" altLang="en-US" sz="2000"/>
          </a:p>
          <a:p>
            <a:r>
              <a:rPr lang="zh-CN" altLang="en-US" sz="2000"/>
              <a:t>try:</a:t>
            </a:r>
            <a:endParaRPr lang="zh-CN" altLang="en-US" sz="2000"/>
          </a:p>
          <a:p>
            <a:r>
              <a:rPr lang="zh-CN" altLang="en-US" sz="2000"/>
              <a:t>    res = requests.get('http://httpbin.org', timeout=0.1)</a:t>
            </a:r>
            <a:endParaRPr lang="zh-CN" altLang="en-US" sz="2000"/>
          </a:p>
          <a:p>
            <a:r>
              <a:rPr lang="zh-CN" altLang="en-US" sz="2000"/>
              <a:t>    print(res.status_code)</a:t>
            </a:r>
            <a:endParaRPr lang="zh-CN" altLang="en-US" sz="2000"/>
          </a:p>
          <a:p>
            <a:r>
              <a:rPr lang="zh-CN" altLang="en-US" sz="2000"/>
              <a:t>except ReadTimeout:</a:t>
            </a:r>
            <a:endParaRPr lang="zh-CN" altLang="en-US" sz="2000"/>
          </a:p>
          <a:p>
            <a:r>
              <a:rPr lang="zh-CN" altLang="en-US" sz="2000"/>
              <a:t>    print(timeout)</a:t>
            </a:r>
            <a:endParaRPr lang="zh-CN" altLang="en-US" sz="20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异常处理</a:t>
            </a:r>
            <a:endParaRPr dirty="0"/>
          </a:p>
        </p:txBody>
      </p:sp>
      <p:sp>
        <p:nvSpPr>
          <p:cNvPr id="4" name="文本框 7"/>
          <p:cNvSpPr txBox="1"/>
          <p:nvPr/>
        </p:nvSpPr>
        <p:spPr>
          <a:xfrm flipH="1">
            <a:off x="1116648" y="1301132"/>
            <a:ext cx="10172555" cy="721995"/>
          </a:xfrm>
          <a:prstGeom prst="rect">
            <a:avLst/>
          </a:prstGeom>
          <a:noFill/>
        </p:spPr>
        <p:txBody>
          <a:bodyPr wrap="square" rtlCol="0">
            <a:spAutoFit/>
          </a:bodyPr>
          <a:p>
            <a:pPr>
              <a:lnSpc>
                <a:spcPct val="100000"/>
              </a:lnSpc>
              <a:spcBef>
                <a:spcPts val="600"/>
              </a:spcBef>
            </a:pPr>
            <a:r>
              <a:rPr sz="1800" dirty="0">
                <a:solidFill>
                  <a:schemeClr val="tx1"/>
                </a:solidFill>
                <a:sym typeface="+mn-ea"/>
              </a:rPr>
              <a:t>在你不确定会发生什么错误时，尽量使用try...except来捕获异常</a:t>
            </a:r>
            <a:endParaRPr sz="1800" dirty="0">
              <a:solidFill>
                <a:schemeClr val="tx1"/>
              </a:solidFill>
              <a:sym typeface="+mn-ea"/>
            </a:endParaRPr>
          </a:p>
          <a:p>
            <a:pPr>
              <a:lnSpc>
                <a:spcPct val="100000"/>
              </a:lnSpc>
              <a:spcBef>
                <a:spcPts val="600"/>
              </a:spcBef>
            </a:pPr>
            <a:r>
              <a:rPr sz="1800" dirty="0">
                <a:solidFill>
                  <a:schemeClr val="tx1"/>
                </a:solidFill>
                <a:sym typeface="+mn-ea"/>
              </a:rPr>
              <a:t>所有的requests exception：</a:t>
            </a:r>
            <a:endParaRPr sz="1800" dirty="0">
              <a:solidFill>
                <a:schemeClr val="tx1"/>
              </a:solidFill>
              <a:sym typeface="+mn-ea"/>
            </a:endParaRPr>
          </a:p>
        </p:txBody>
      </p:sp>
      <p:sp>
        <p:nvSpPr>
          <p:cNvPr id="5" name="文本框 4"/>
          <p:cNvSpPr txBox="1"/>
          <p:nvPr/>
        </p:nvSpPr>
        <p:spPr>
          <a:xfrm>
            <a:off x="1188085" y="2258060"/>
            <a:ext cx="7860030" cy="3046095"/>
          </a:xfrm>
          <a:prstGeom prst="rect">
            <a:avLst/>
          </a:prstGeom>
          <a:noFill/>
        </p:spPr>
        <p:txBody>
          <a:bodyPr wrap="square" rtlCol="0" anchor="t">
            <a:spAutoFit/>
          </a:bodyPr>
          <a:p>
            <a:r>
              <a:rPr lang="zh-CN" altLang="en-US" sz="1600"/>
              <a:t>import requests</a:t>
            </a:r>
            <a:endParaRPr lang="zh-CN" altLang="en-US" sz="1600"/>
          </a:p>
          <a:p>
            <a:r>
              <a:rPr lang="zh-CN" altLang="en-US" sz="1600"/>
              <a:t>from requests.exceptions import ReadTimeout,HTTPError,RequestException</a:t>
            </a:r>
            <a:endParaRPr lang="zh-CN" altLang="en-US" sz="1600"/>
          </a:p>
          <a:p>
            <a:endParaRPr lang="zh-CN" altLang="en-US" sz="1600"/>
          </a:p>
          <a:p>
            <a:r>
              <a:rPr lang="zh-CN" altLang="en-US" sz="1600"/>
              <a:t>try:</a:t>
            </a:r>
            <a:endParaRPr lang="zh-CN" altLang="en-US" sz="1600"/>
          </a:p>
          <a:p>
            <a:r>
              <a:rPr lang="zh-CN" altLang="en-US" sz="1600"/>
              <a:t>    response = requests.get('http://www.baidu.com',timeout=0.5)</a:t>
            </a:r>
            <a:endParaRPr lang="zh-CN" altLang="en-US" sz="1600"/>
          </a:p>
          <a:p>
            <a:r>
              <a:rPr lang="zh-CN" altLang="en-US" sz="1600"/>
              <a:t>    print(response.status_code)</a:t>
            </a:r>
            <a:endParaRPr lang="zh-CN" altLang="en-US" sz="1600"/>
          </a:p>
          <a:p>
            <a:r>
              <a:rPr lang="zh-CN" altLang="en-US" sz="1600"/>
              <a:t>except ReadTimeout:</a:t>
            </a:r>
            <a:endParaRPr lang="zh-CN" altLang="en-US" sz="1600"/>
          </a:p>
          <a:p>
            <a:r>
              <a:rPr lang="zh-CN" altLang="en-US" sz="1600"/>
              <a:t>    print('timeout')</a:t>
            </a:r>
            <a:endParaRPr lang="zh-CN" altLang="en-US" sz="1600"/>
          </a:p>
          <a:p>
            <a:r>
              <a:rPr lang="zh-CN" altLang="en-US" sz="1600"/>
              <a:t>except HTTPError:</a:t>
            </a:r>
            <a:endParaRPr lang="zh-CN" altLang="en-US" sz="1600"/>
          </a:p>
          <a:p>
            <a:r>
              <a:rPr lang="zh-CN" altLang="en-US" sz="1600"/>
              <a:t>    print('httperror')</a:t>
            </a:r>
            <a:endParaRPr lang="zh-CN" altLang="en-US" sz="1600"/>
          </a:p>
          <a:p>
            <a:r>
              <a:rPr lang="zh-CN" altLang="en-US" sz="1600"/>
              <a:t>except RequestException:</a:t>
            </a:r>
            <a:endParaRPr lang="zh-CN" altLang="en-US" sz="1600"/>
          </a:p>
          <a:p>
            <a:r>
              <a:rPr lang="zh-CN" altLang="en-US" sz="1600"/>
              <a:t>    print('reqerror')</a:t>
            </a:r>
            <a:endParaRPr lang="zh-CN" altLang="en-US" sz="16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3</a:t>
            </a:r>
            <a:r>
              <a:rPr lang="zh-CN" altLang="en-US" sz="3600" dirty="0" smtClean="0"/>
              <a:t>、</a:t>
            </a:r>
            <a:r>
              <a:rPr sz="3600" dirty="0">
                <a:sym typeface="+mn-ea"/>
              </a:rPr>
              <a:t>数据提取</a:t>
            </a:r>
            <a:endParaRPr lang="en-US" altLang="zh-CN"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什</a:t>
            </a:r>
            <a:r>
              <a:rPr dirty="0"/>
              <a:t>么是数据提取？</a:t>
            </a:r>
            <a:endParaRPr dirty="0"/>
          </a:p>
        </p:txBody>
      </p:sp>
      <p:sp>
        <p:nvSpPr>
          <p:cNvPr id="2" name="文本框 7"/>
          <p:cNvSpPr txBox="1"/>
          <p:nvPr/>
        </p:nvSpPr>
        <p:spPr>
          <a:xfrm flipH="1">
            <a:off x="1211263" y="1286527"/>
            <a:ext cx="10172555" cy="906780"/>
          </a:xfrm>
          <a:prstGeom prst="rect">
            <a:avLst/>
          </a:prstGeom>
          <a:noFill/>
        </p:spPr>
        <p:txBody>
          <a:bodyPr wrap="square" rtlCol="0">
            <a:spAutoFit/>
          </a:bodyPr>
          <a:p>
            <a:pPr>
              <a:lnSpc>
                <a:spcPct val="150000"/>
              </a:lnSpc>
              <a:spcBef>
                <a:spcPts val="600"/>
              </a:spcBef>
            </a:pPr>
            <a:r>
              <a:rPr lang="zh-CN" altLang="en-US" sz="1600" dirty="0">
                <a:sym typeface="+mn-ea"/>
              </a:rPr>
              <a:t>什么是数据提取？</a:t>
            </a:r>
            <a:endParaRPr lang="zh-CN" altLang="en-US" sz="1600" dirty="0">
              <a:sym typeface="+mn-ea"/>
            </a:endParaRPr>
          </a:p>
          <a:p>
            <a:pPr>
              <a:lnSpc>
                <a:spcPct val="150000"/>
              </a:lnSpc>
              <a:spcBef>
                <a:spcPts val="600"/>
              </a:spcBef>
            </a:pPr>
            <a:r>
              <a:rPr lang="en-US" altLang="zh-CN" sz="1600" dirty="0">
                <a:sym typeface="+mn-ea"/>
              </a:rPr>
              <a:t>	</a:t>
            </a:r>
            <a:r>
              <a:rPr lang="zh-CN" altLang="en-US" sz="1600" dirty="0">
                <a:sym typeface="+mn-ea"/>
              </a:rPr>
              <a:t>简单的来说，数据提取就是从响应中获取我们想要的数据的过程。</a:t>
            </a:r>
            <a:endParaRPr lang="zh-CN" altLang="en-US" sz="1600" dirty="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数</a:t>
            </a:r>
            <a:r>
              <a:rPr dirty="0"/>
              <a:t>据分类</a:t>
            </a:r>
            <a:endParaRPr dirty="0"/>
          </a:p>
        </p:txBody>
      </p:sp>
      <p:sp>
        <p:nvSpPr>
          <p:cNvPr id="2" name="文本框 7"/>
          <p:cNvSpPr txBox="1"/>
          <p:nvPr/>
        </p:nvSpPr>
        <p:spPr>
          <a:xfrm flipH="1">
            <a:off x="777558" y="1478297"/>
            <a:ext cx="10172555" cy="2245360"/>
          </a:xfrm>
          <a:prstGeom prst="rect">
            <a:avLst/>
          </a:prstGeom>
          <a:noFill/>
        </p:spPr>
        <p:txBody>
          <a:bodyPr wrap="square" rtlCol="0">
            <a:spAutoFit/>
          </a:bodyPr>
          <a:p>
            <a:pPr>
              <a:lnSpc>
                <a:spcPct val="150000"/>
              </a:lnSpc>
              <a:spcBef>
                <a:spcPts val="600"/>
              </a:spcBef>
            </a:pPr>
            <a:r>
              <a:rPr lang="zh-CN" sz="1600" dirty="0">
                <a:sym typeface="+mn-ea"/>
              </a:rPr>
              <a:t>非结构化的数据：</a:t>
            </a:r>
            <a:r>
              <a:rPr lang="en-US" altLang="zh-CN" sz="1600" dirty="0">
                <a:sym typeface="+mn-ea"/>
              </a:rPr>
              <a:t>html</a:t>
            </a:r>
            <a:r>
              <a:rPr lang="zh-CN" altLang="en-US" sz="1600" dirty="0">
                <a:sym typeface="+mn-ea"/>
              </a:rPr>
              <a:t>等</a:t>
            </a:r>
            <a:endParaRPr lang="zh-CN" altLang="en-US" sz="1600" dirty="0">
              <a:sym typeface="+mn-ea"/>
            </a:endParaRPr>
          </a:p>
          <a:p>
            <a:pPr>
              <a:lnSpc>
                <a:spcPct val="150000"/>
              </a:lnSpc>
              <a:spcBef>
                <a:spcPts val="600"/>
              </a:spcBef>
            </a:pPr>
            <a:r>
              <a:rPr lang="zh-CN" altLang="en-US" sz="1600" dirty="0">
                <a:sym typeface="+mn-ea"/>
              </a:rPr>
              <a:t>处理方法：正则表达式、</a:t>
            </a:r>
            <a:r>
              <a:rPr lang="en-US" altLang="zh-CN" sz="1600" dirty="0">
                <a:sym typeface="+mn-ea"/>
              </a:rPr>
              <a:t>xpath</a:t>
            </a:r>
            <a:endParaRPr lang="en-US" altLang="zh-CN" sz="1600" dirty="0">
              <a:sym typeface="+mn-ea"/>
            </a:endParaRPr>
          </a:p>
          <a:p>
            <a:pPr>
              <a:lnSpc>
                <a:spcPct val="150000"/>
              </a:lnSpc>
              <a:spcBef>
                <a:spcPts val="600"/>
              </a:spcBef>
            </a:pPr>
            <a:endParaRPr lang="en-US" altLang="zh-CN" sz="1600" dirty="0">
              <a:sym typeface="+mn-ea"/>
            </a:endParaRPr>
          </a:p>
          <a:p>
            <a:pPr>
              <a:lnSpc>
                <a:spcPct val="150000"/>
              </a:lnSpc>
              <a:spcBef>
                <a:spcPts val="600"/>
              </a:spcBef>
            </a:pPr>
            <a:r>
              <a:rPr lang="zh-CN" altLang="en-US" sz="1600" dirty="0">
                <a:sym typeface="+mn-ea"/>
              </a:rPr>
              <a:t>结构化数据：</a:t>
            </a:r>
            <a:r>
              <a:rPr lang="en-US" altLang="zh-CN" sz="1600" dirty="0">
                <a:sym typeface="+mn-ea"/>
              </a:rPr>
              <a:t>json</a:t>
            </a:r>
            <a:r>
              <a:rPr lang="zh-CN" altLang="en-US" sz="1600" dirty="0">
                <a:sym typeface="+mn-ea"/>
              </a:rPr>
              <a:t>，</a:t>
            </a:r>
            <a:r>
              <a:rPr lang="en-US" altLang="zh-CN" sz="1600" dirty="0">
                <a:sym typeface="+mn-ea"/>
              </a:rPr>
              <a:t>xml</a:t>
            </a:r>
            <a:r>
              <a:rPr lang="zh-CN" altLang="en-US" sz="1600" dirty="0">
                <a:sym typeface="+mn-ea"/>
              </a:rPr>
              <a:t>等</a:t>
            </a:r>
            <a:endParaRPr lang="zh-CN" altLang="en-US" sz="1600" dirty="0">
              <a:sym typeface="+mn-ea"/>
            </a:endParaRPr>
          </a:p>
          <a:p>
            <a:pPr>
              <a:lnSpc>
                <a:spcPct val="150000"/>
              </a:lnSpc>
              <a:spcBef>
                <a:spcPts val="600"/>
              </a:spcBef>
            </a:pPr>
            <a:r>
              <a:rPr lang="zh-CN" altLang="en-US" sz="1600" dirty="0">
                <a:sym typeface="+mn-ea"/>
              </a:rPr>
              <a:t>处理方法：转化为</a:t>
            </a:r>
            <a:r>
              <a:rPr lang="en-US" altLang="zh-CN" sz="1600" dirty="0">
                <a:sym typeface="+mn-ea"/>
              </a:rPr>
              <a:t>python</a:t>
            </a:r>
            <a:r>
              <a:rPr lang="zh-CN" altLang="en-US" sz="1600" dirty="0">
                <a:sym typeface="+mn-ea"/>
              </a:rPr>
              <a:t>数据类型</a:t>
            </a:r>
            <a:endParaRPr lang="zh-CN" altLang="en-US" sz="1600" dirty="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数</a:t>
            </a:r>
            <a:r>
              <a:rPr dirty="0"/>
              <a:t>据提取之</a:t>
            </a:r>
            <a:r>
              <a:rPr lang="en-US" altLang="zh-CN" dirty="0"/>
              <a:t>JSON</a:t>
            </a:r>
            <a:endParaRPr lang="en-US" altLang="zh-CN" dirty="0"/>
          </a:p>
        </p:txBody>
      </p:sp>
      <p:sp>
        <p:nvSpPr>
          <p:cNvPr id="2" name="文本框 7"/>
          <p:cNvSpPr txBox="1"/>
          <p:nvPr/>
        </p:nvSpPr>
        <p:spPr>
          <a:xfrm flipH="1">
            <a:off x="777558" y="1478297"/>
            <a:ext cx="10172555" cy="5400675"/>
          </a:xfrm>
          <a:prstGeom prst="rect">
            <a:avLst/>
          </a:prstGeom>
          <a:noFill/>
        </p:spPr>
        <p:txBody>
          <a:bodyPr wrap="square" rtlCol="0">
            <a:spAutoFit/>
          </a:bodyPr>
          <a:p>
            <a:pPr>
              <a:lnSpc>
                <a:spcPct val="150000"/>
              </a:lnSpc>
              <a:spcBef>
                <a:spcPts val="600"/>
              </a:spcBef>
            </a:pPr>
            <a:r>
              <a:rPr sz="1600" b="1" dirty="0">
                <a:sym typeface="+mn-ea"/>
              </a:rPr>
              <a:t>1.为什么要</a:t>
            </a:r>
            <a:r>
              <a:rPr lang="zh-CN" sz="1600" b="1" dirty="0">
                <a:sym typeface="+mn-ea"/>
              </a:rPr>
              <a:t>学习</a:t>
            </a:r>
            <a:r>
              <a:rPr sz="1600" b="1" dirty="0">
                <a:sym typeface="+mn-ea"/>
              </a:rPr>
              <a:t>json</a:t>
            </a:r>
            <a:r>
              <a:rPr lang="zh-CN" sz="1600" b="1" dirty="0">
                <a:sym typeface="+mn-ea"/>
              </a:rPr>
              <a:t>？</a:t>
            </a:r>
            <a:endParaRPr sz="1600" b="1" dirty="0">
              <a:sym typeface="+mn-ea"/>
            </a:endParaRPr>
          </a:p>
          <a:p>
            <a:pPr>
              <a:lnSpc>
                <a:spcPct val="150000"/>
              </a:lnSpc>
              <a:spcBef>
                <a:spcPts val="600"/>
              </a:spcBef>
            </a:pPr>
            <a:r>
              <a:rPr sz="1600" dirty="0">
                <a:sym typeface="+mn-ea"/>
              </a:rPr>
              <a:t>由于把json数据转化为python内建数据类型很简单，所以爬虫中，如果我们能够找到返回json数据的URL，就会尽量使用这种URL，而很多地方也都会返回json</a:t>
            </a:r>
            <a:endParaRPr sz="1600" dirty="0">
              <a:sym typeface="+mn-ea"/>
            </a:endParaRPr>
          </a:p>
          <a:p>
            <a:pPr>
              <a:lnSpc>
                <a:spcPct val="150000"/>
              </a:lnSpc>
              <a:spcBef>
                <a:spcPts val="600"/>
              </a:spcBef>
            </a:pPr>
            <a:endParaRPr sz="1600" dirty="0">
              <a:sym typeface="+mn-ea"/>
            </a:endParaRPr>
          </a:p>
          <a:p>
            <a:pPr>
              <a:lnSpc>
                <a:spcPct val="150000"/>
              </a:lnSpc>
              <a:spcBef>
                <a:spcPts val="600"/>
              </a:spcBef>
            </a:pPr>
            <a:r>
              <a:rPr sz="1600" b="1" dirty="0">
                <a:sym typeface="+mn-ea"/>
              </a:rPr>
              <a:t>2. 什么是json</a:t>
            </a:r>
            <a:r>
              <a:rPr lang="zh-CN" sz="1600" b="1" dirty="0">
                <a:sym typeface="+mn-ea"/>
              </a:rPr>
              <a:t>？</a:t>
            </a:r>
            <a:endParaRPr sz="1600" b="1" dirty="0">
              <a:sym typeface="+mn-ea"/>
            </a:endParaRPr>
          </a:p>
          <a:p>
            <a:pPr>
              <a:lnSpc>
                <a:spcPct val="150000"/>
              </a:lnSpc>
              <a:spcBef>
                <a:spcPts val="600"/>
              </a:spcBef>
            </a:pPr>
            <a:r>
              <a:rPr sz="1600" dirty="0">
                <a:sym typeface="+mn-ea"/>
              </a:rPr>
              <a:t>JSON(JavaScript Object Notation) 是一种轻量级的数据交换格式，它使得人们很容易的进行阅读和编写。同时也方便了机器进行解析和生成。适用于进行数据交互的场景，比如网站前台与后台之间的数据交互。</a:t>
            </a:r>
            <a:endParaRPr sz="1600" dirty="0">
              <a:sym typeface="+mn-ea"/>
            </a:endParaRPr>
          </a:p>
          <a:p>
            <a:pPr algn="l"/>
            <a:endParaRPr lang="en-US" sz="1600" dirty="0">
              <a:sym typeface="+mn-ea"/>
            </a:endParaRPr>
          </a:p>
          <a:p>
            <a:pPr algn="l"/>
            <a:r>
              <a:rPr lang="en-US" sz="1600" b="1" dirty="0">
                <a:sym typeface="+mn-ea"/>
              </a:rPr>
              <a:t>3.</a:t>
            </a:r>
            <a:r>
              <a:rPr sz="1600" b="1" dirty="0">
                <a:sym typeface="+mn-ea"/>
              </a:rPr>
              <a:t>哪里能找到返回json的ur</a:t>
            </a:r>
            <a:r>
              <a:rPr lang="en-US" sz="1600" b="1" dirty="0">
                <a:sym typeface="+mn-ea"/>
              </a:rPr>
              <a:t>l</a:t>
            </a:r>
            <a:r>
              <a:rPr lang="zh-CN" sz="1600" b="1" dirty="0">
                <a:sym typeface="+mn-ea"/>
              </a:rPr>
              <a:t>？</a:t>
            </a:r>
            <a:endParaRPr lang="zh-CN" sz="1600" b="1" dirty="0">
              <a:sym typeface="+mn-ea"/>
            </a:endParaRPr>
          </a:p>
          <a:p>
            <a:pPr algn="l"/>
            <a:endParaRPr lang="zh-CN" sz="1600" b="1" dirty="0">
              <a:sym typeface="+mn-ea"/>
            </a:endParaRPr>
          </a:p>
          <a:p>
            <a:pPr algn="l"/>
            <a:endParaRPr lang="zh-CN" sz="1600" b="1" dirty="0">
              <a:sym typeface="+mn-ea"/>
            </a:endParaRPr>
          </a:p>
          <a:p>
            <a:pPr algn="l">
              <a:lnSpc>
                <a:spcPct val="150000"/>
              </a:lnSpc>
            </a:pPr>
            <a:r>
              <a:rPr sz="1600" dirty="0">
                <a:sym typeface="+mn-ea"/>
              </a:rPr>
              <a:t>1.使用chrome切换到手机页面；</a:t>
            </a:r>
            <a:endParaRPr sz="1600" dirty="0">
              <a:sym typeface="+mn-ea"/>
            </a:endParaRPr>
          </a:p>
          <a:p>
            <a:pPr algn="l">
              <a:lnSpc>
                <a:spcPct val="150000"/>
              </a:lnSpc>
            </a:pPr>
            <a:r>
              <a:rPr sz="1600" dirty="0">
                <a:sym typeface="+mn-ea"/>
              </a:rPr>
              <a:t>2.抓包手机app的软件</a:t>
            </a:r>
            <a:endParaRPr sz="1600" dirty="0">
              <a:sym typeface="+mn-ea"/>
            </a:endParaRPr>
          </a:p>
          <a:p>
            <a:pPr algn="l"/>
            <a:r>
              <a:rPr sz="1600" dirty="0">
                <a:sym typeface="+mn-ea"/>
              </a:rPr>
              <a:t>	</a:t>
            </a:r>
            <a:endParaRPr sz="1600" dirty="0">
              <a:sym typeface="+mn-ea"/>
            </a:endParaRPr>
          </a:p>
          <a:p>
            <a:pPr>
              <a:lnSpc>
                <a:spcPct val="150000"/>
              </a:lnSpc>
              <a:spcBef>
                <a:spcPts val="600"/>
              </a:spcBef>
            </a:pPr>
            <a:endParaRPr sz="1600" dirty="0">
              <a:sym typeface="+mn-ea"/>
            </a:endParaRPr>
          </a:p>
        </p:txBody>
      </p:sp>
      <p:sp>
        <p:nvSpPr>
          <p:cNvPr id="25" name="椭圆 24"/>
          <p:cNvSpPr/>
          <p:nvPr/>
        </p:nvSpPr>
        <p:spPr>
          <a:xfrm>
            <a:off x="634365" y="168529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634365" y="335788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数</a:t>
            </a:r>
            <a:r>
              <a:rPr dirty="0"/>
              <a:t>据提取之</a:t>
            </a:r>
            <a:r>
              <a:rPr lang="en-US" altLang="zh-CN" dirty="0"/>
              <a:t>JSON</a:t>
            </a:r>
            <a:endParaRPr lang="en-US" altLang="zh-CN" dirty="0"/>
          </a:p>
        </p:txBody>
      </p:sp>
      <p:pic>
        <p:nvPicPr>
          <p:cNvPr id="5" name="图片 4"/>
          <p:cNvPicPr>
            <a:picLocks noChangeAspect="1"/>
          </p:cNvPicPr>
          <p:nvPr/>
        </p:nvPicPr>
        <p:blipFill>
          <a:blip r:embed="rId1"/>
          <a:stretch>
            <a:fillRect/>
          </a:stretch>
        </p:blipFill>
        <p:spPr>
          <a:xfrm>
            <a:off x="854075" y="1456690"/>
            <a:ext cx="5307965" cy="4268470"/>
          </a:xfrm>
          <a:prstGeom prst="rect">
            <a:avLst/>
          </a:prstGeom>
        </p:spPr>
      </p:pic>
      <p:sp>
        <p:nvSpPr>
          <p:cNvPr id="6" name="文本框 5"/>
          <p:cNvSpPr txBox="1"/>
          <p:nvPr/>
        </p:nvSpPr>
        <p:spPr>
          <a:xfrm>
            <a:off x="6528435" y="2444115"/>
            <a:ext cx="4667885" cy="829945"/>
          </a:xfrm>
          <a:prstGeom prst="rect">
            <a:avLst/>
          </a:prstGeom>
          <a:noFill/>
        </p:spPr>
        <p:txBody>
          <a:bodyPr wrap="square" rtlCol="0" anchor="t">
            <a:spAutoFit/>
          </a:bodyPr>
          <a:p>
            <a:r>
              <a:rPr lang="zh-CN" altLang="en-US" sz="1600"/>
              <a:t>具有read()或者write()方法的对象就是类文件对象</a:t>
            </a:r>
            <a:endParaRPr lang="zh-CN" altLang="en-US" sz="1600"/>
          </a:p>
          <a:p>
            <a:r>
              <a:rPr lang="zh-CN" altLang="en-US" sz="1600"/>
              <a:t> f = open(“a.txt”,”r”)</a:t>
            </a:r>
            <a:endParaRPr lang="zh-CN" altLang="en-US" sz="1600"/>
          </a:p>
          <a:p>
            <a:r>
              <a:rPr lang="zh-CN" altLang="en-US" sz="1600"/>
              <a:t> f就是类文件对象</a:t>
            </a:r>
            <a:endParaRPr lang="zh-CN" altLang="en-US" sz="16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数</a:t>
            </a:r>
            <a:r>
              <a:rPr dirty="0"/>
              <a:t>据提取之</a:t>
            </a:r>
            <a:r>
              <a:rPr lang="en-US" altLang="zh-CN" dirty="0"/>
              <a:t>JSON</a:t>
            </a:r>
            <a:endParaRPr lang="en-US" altLang="zh-CN" dirty="0"/>
          </a:p>
        </p:txBody>
      </p:sp>
      <p:pic>
        <p:nvPicPr>
          <p:cNvPr id="2" name="图片 1"/>
          <p:cNvPicPr>
            <a:picLocks noChangeAspect="1"/>
          </p:cNvPicPr>
          <p:nvPr/>
        </p:nvPicPr>
        <p:blipFill>
          <a:blip r:embed="rId1"/>
          <a:stretch>
            <a:fillRect/>
          </a:stretch>
        </p:blipFill>
        <p:spPr>
          <a:xfrm>
            <a:off x="1730375" y="1903730"/>
            <a:ext cx="8105775" cy="2781300"/>
          </a:xfrm>
          <a:prstGeom prst="rect">
            <a:avLst/>
          </a:prstGeom>
        </p:spPr>
      </p:pic>
      <p:sp>
        <p:nvSpPr>
          <p:cNvPr id="7" name="文本框 6"/>
          <p:cNvSpPr txBox="1"/>
          <p:nvPr/>
        </p:nvSpPr>
        <p:spPr>
          <a:xfrm>
            <a:off x="1872615" y="4864735"/>
            <a:ext cx="8660765" cy="414020"/>
          </a:xfrm>
          <a:prstGeom prst="rect">
            <a:avLst/>
          </a:prstGeom>
          <a:noFill/>
        </p:spPr>
        <p:txBody>
          <a:bodyPr wrap="square" rtlCol="0" anchor="t">
            <a:spAutoFit/>
          </a:bodyPr>
          <a:p>
            <a:r>
              <a:rPr lang="zh-CN" altLang="en-US"/>
              <a:t>json在数据交换中起到了一个载体的作用，承载着相互传递的数据</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json使用注意点</a:t>
            </a:r>
            <a:endParaRPr dirty="0"/>
          </a:p>
        </p:txBody>
      </p:sp>
      <p:sp>
        <p:nvSpPr>
          <p:cNvPr id="4" name="文本框 3"/>
          <p:cNvSpPr txBox="1"/>
          <p:nvPr/>
        </p:nvSpPr>
        <p:spPr>
          <a:xfrm>
            <a:off x="1597660" y="1557655"/>
            <a:ext cx="9426575" cy="2999740"/>
          </a:xfrm>
          <a:prstGeom prst="rect">
            <a:avLst/>
          </a:prstGeom>
          <a:noFill/>
        </p:spPr>
        <p:txBody>
          <a:bodyPr wrap="square" rtlCol="0" anchor="t">
            <a:spAutoFit/>
          </a:bodyPr>
          <a:p>
            <a:pPr>
              <a:lnSpc>
                <a:spcPct val="150000"/>
              </a:lnSpc>
            </a:pPr>
            <a:r>
              <a:rPr lang="zh-CN" altLang="en-US"/>
              <a:t>json中的字符串都是用 双引号 引起来的，且必须是双引号</a:t>
            </a:r>
            <a:endParaRPr lang="zh-CN" altLang="en-US"/>
          </a:p>
          <a:p>
            <a:pPr>
              <a:lnSpc>
                <a:spcPct val="150000"/>
              </a:lnSpc>
            </a:pPr>
            <a:r>
              <a:rPr lang="zh-CN" altLang="en-US"/>
              <a:t>如果不是双引号</a:t>
            </a:r>
            <a:endParaRPr lang="zh-CN" altLang="en-US"/>
          </a:p>
          <a:p>
            <a:pPr>
              <a:lnSpc>
                <a:spcPct val="150000"/>
              </a:lnSpc>
            </a:pPr>
            <a:r>
              <a:rPr lang="zh-CN" altLang="en-US" b="1"/>
              <a:t>eval:</a:t>
            </a:r>
            <a:r>
              <a:rPr lang="zh-CN" altLang="en-US"/>
              <a:t>能实现简单的字符串和python类型的转化</a:t>
            </a:r>
            <a:endParaRPr lang="zh-CN" altLang="en-US"/>
          </a:p>
          <a:p>
            <a:pPr>
              <a:lnSpc>
                <a:spcPct val="150000"/>
              </a:lnSpc>
            </a:pPr>
            <a:r>
              <a:rPr lang="zh-CN" altLang="en-US" b="1"/>
              <a:t>replace：</a:t>
            </a:r>
            <a:r>
              <a:rPr lang="zh-CN" altLang="en-US"/>
              <a:t>把单引号替换为双引号</a:t>
            </a:r>
            <a:endParaRPr lang="zh-CN" altLang="en-US"/>
          </a:p>
          <a:p>
            <a:pPr>
              <a:lnSpc>
                <a:spcPct val="150000"/>
              </a:lnSpc>
            </a:pPr>
            <a:r>
              <a:rPr lang="zh-CN" altLang="en-US"/>
              <a:t>往一个文件中写入多个json串，不再是一个json串，不能直接读取</a:t>
            </a:r>
            <a:endParaRPr lang="zh-CN" altLang="en-US"/>
          </a:p>
          <a:p>
            <a:pPr>
              <a:lnSpc>
                <a:spcPct val="150000"/>
              </a:lnSpc>
            </a:pPr>
            <a:r>
              <a:rPr lang="zh-CN" altLang="en-US"/>
              <a:t>这时我们可以一行写一个json串，按照行来读取</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为什么要学习爬虫</a:t>
            </a:r>
            <a:r>
              <a:rPr lang="en-US" altLang="zh-CN">
                <a:sym typeface="+mn-ea"/>
              </a:rPr>
              <a:t>&amp;</a:t>
            </a:r>
            <a:r>
              <a:rPr>
                <a:sym typeface="+mn-ea"/>
              </a:rPr>
              <a:t>爬虫的定义</a:t>
            </a:r>
            <a:r>
              <a:rPr dirty="0"/>
              <a:t>  </a:t>
            </a:r>
            <a:endParaRPr dirty="0"/>
          </a:p>
        </p:txBody>
      </p:sp>
      <p:sp>
        <p:nvSpPr>
          <p:cNvPr id="4" name="文本框 3"/>
          <p:cNvSpPr txBox="1"/>
          <p:nvPr/>
        </p:nvSpPr>
        <p:spPr>
          <a:xfrm>
            <a:off x="1237615" y="1637030"/>
            <a:ext cx="9947275" cy="3322955"/>
          </a:xfrm>
          <a:prstGeom prst="rect">
            <a:avLst/>
          </a:prstGeom>
          <a:noFill/>
        </p:spPr>
        <p:txBody>
          <a:bodyPr wrap="square" rtlCol="0" anchor="t">
            <a:spAutoFit/>
          </a:bodyPr>
          <a:p>
            <a:r>
              <a:rPr lang="zh-CN" altLang="en-US"/>
              <a:t>网络爬虫又称网络蜘蛛、网络机器人等，可以</a:t>
            </a:r>
            <a:r>
              <a:rPr lang="zh-CN" altLang="en-US">
                <a:solidFill>
                  <a:srgbClr val="FF0000"/>
                </a:solidFill>
              </a:rPr>
              <a:t>自动</a:t>
            </a:r>
            <a:r>
              <a:rPr lang="zh-CN" altLang="en-US"/>
              <a:t>化浏览网络中的信息，当然浏览信息的时候需要按照所制定的相应</a:t>
            </a:r>
            <a:r>
              <a:rPr lang="zh-CN" altLang="en-US">
                <a:solidFill>
                  <a:srgbClr val="FF0000"/>
                </a:solidFill>
              </a:rPr>
              <a:t>规则</a:t>
            </a:r>
            <a:r>
              <a:rPr lang="zh-CN" altLang="en-US"/>
              <a:t>进行，即网络爬虫算法。</a:t>
            </a:r>
            <a:endParaRPr lang="zh-CN" altLang="en-US"/>
          </a:p>
          <a:p>
            <a:endParaRPr lang="zh-CN" altLang="en-US"/>
          </a:p>
          <a:p>
            <a:r>
              <a:rPr lang="zh-CN" altLang="en-US"/>
              <a:t>原因很简单，我们可以利用爬虫技术，自动地从互联网中获取我们感兴趣的内容，并将这些数据内容爬取回来，作为我们的数据源，从而进行更深层次的数据分析，并获得更多有价值的信息。</a:t>
            </a:r>
            <a:endParaRPr lang="zh-CN" altLang="en-US"/>
          </a:p>
          <a:p>
            <a:endParaRPr lang="zh-CN" altLang="en-US"/>
          </a:p>
          <a:p>
            <a:r>
              <a:rPr lang="zh-CN" altLang="en-US"/>
              <a:t>在大数据时代，这一技能是必不可少的。</a:t>
            </a:r>
            <a:endParaRPr lang="zh-CN" altLang="en-US"/>
          </a:p>
          <a:p>
            <a:endParaRPr lang="zh-CN" altLang="en-US"/>
          </a:p>
          <a:p>
            <a:r>
              <a:rPr lang="zh-CN" altLang="en-US">
                <a:solidFill>
                  <a:srgbClr val="FF0000"/>
                </a:solidFill>
              </a:rPr>
              <a:t>只要是浏览器能做的事情，原则上，爬虫都能够做。</a:t>
            </a:r>
            <a:endParaRPr lang="zh-CN" altLang="en-US">
              <a:solidFill>
                <a:srgbClr val="FF0000"/>
              </a:solidFill>
            </a:endParaRPr>
          </a:p>
        </p:txBody>
      </p:sp>
      <p:pic>
        <p:nvPicPr>
          <p:cNvPr id="5" name="图片 4"/>
          <p:cNvPicPr>
            <a:picLocks noChangeAspect="1"/>
          </p:cNvPicPr>
          <p:nvPr>
            <p:custDataLst>
              <p:tags r:id="rId1"/>
            </p:custDataLst>
          </p:nvPr>
        </p:nvPicPr>
        <p:blipFill>
          <a:blip r:embed="rId2"/>
          <a:stretch>
            <a:fillRect/>
          </a:stretch>
        </p:blipFill>
        <p:spPr>
          <a:xfrm>
            <a:off x="7368540" y="3782695"/>
            <a:ext cx="4620260" cy="2766695"/>
          </a:xfrm>
          <a:prstGeom prst="rect">
            <a:avLst/>
          </a:prstGeom>
        </p:spPr>
      </p:pic>
      <p:sp>
        <p:nvSpPr>
          <p:cNvPr id="25" name="椭圆 24"/>
          <p:cNvSpPr/>
          <p:nvPr/>
        </p:nvSpPr>
        <p:spPr>
          <a:xfrm>
            <a:off x="861695" y="178308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861695" y="273113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7" name="椭圆 6"/>
          <p:cNvSpPr/>
          <p:nvPr/>
        </p:nvSpPr>
        <p:spPr>
          <a:xfrm>
            <a:off x="861695" y="405066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8" name="椭圆 7"/>
          <p:cNvSpPr/>
          <p:nvPr/>
        </p:nvSpPr>
        <p:spPr>
          <a:xfrm>
            <a:off x="861695" y="465772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4</a:t>
            </a:r>
            <a:r>
              <a:rPr lang="zh-CN" altLang="en-US" sz="3600" dirty="0" smtClean="0"/>
              <a:t>、动态网站数据抓取</a:t>
            </a:r>
            <a:endParaRPr lang="zh-CN" alt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什么是AJAX：</a:t>
            </a:r>
            <a:endParaRPr dirty="0"/>
          </a:p>
        </p:txBody>
      </p:sp>
      <p:sp>
        <p:nvSpPr>
          <p:cNvPr id="4" name="文本框 3"/>
          <p:cNvSpPr txBox="1"/>
          <p:nvPr/>
        </p:nvSpPr>
        <p:spPr>
          <a:xfrm>
            <a:off x="1597660" y="1557655"/>
            <a:ext cx="9426575" cy="3415030"/>
          </a:xfrm>
          <a:prstGeom prst="rect">
            <a:avLst/>
          </a:prstGeom>
          <a:noFill/>
        </p:spPr>
        <p:txBody>
          <a:bodyPr wrap="square" rtlCol="0" anchor="t">
            <a:spAutoFit/>
          </a:bodyPr>
          <a:p>
            <a:pPr>
              <a:lnSpc>
                <a:spcPct val="150000"/>
              </a:lnSpc>
            </a:pPr>
            <a:r>
              <a:rPr lang="zh-CN" altLang="en-US" sz="1800"/>
              <a:t>AJAX（Asynchronouse JavaScript And XML）异步JavaScript和XML。过在后台与服务器进行少量数据交换，Ajax 可以使网页实现异步更新。这意味着可以在不重新加载整个网页的情况下，对网页的某部分进行更新。传统的网页（不使用Ajax）如果需要更新内容，必须重载整个网页页面。因为传统的在传输数据格式方面，使用的是XML语法。因此叫做AJAX，其实现在数据交互基本上都是使用JSON。使用AJAX加载的数据，即使使用了JS，将数据渲染到了浏览器中，在右键-&gt;查看网页源代码还是不能看到通过ajax加载的数据，只能看到使用这个url加载的html代码。</a:t>
            </a:r>
            <a:endParaRPr lang="zh-CN" altLang="en-US" sz="1800"/>
          </a:p>
          <a:p>
            <a:pPr>
              <a:lnSpc>
                <a:spcPct val="150000"/>
              </a:lnSpc>
            </a:pPr>
            <a:endParaRPr lang="zh-CN" altLang="en-US" sz="18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获取ajax数据的方式：</a:t>
            </a:r>
            <a:endParaRPr dirty="0"/>
          </a:p>
        </p:txBody>
      </p:sp>
      <p:sp>
        <p:nvSpPr>
          <p:cNvPr id="4" name="文本框 3"/>
          <p:cNvSpPr txBox="1"/>
          <p:nvPr/>
        </p:nvSpPr>
        <p:spPr>
          <a:xfrm>
            <a:off x="1597660" y="1557655"/>
            <a:ext cx="9426575" cy="922020"/>
          </a:xfrm>
          <a:prstGeom prst="rect">
            <a:avLst/>
          </a:prstGeom>
          <a:noFill/>
        </p:spPr>
        <p:txBody>
          <a:bodyPr wrap="square" rtlCol="0" anchor="t">
            <a:spAutoFit/>
          </a:bodyPr>
          <a:p>
            <a:pPr>
              <a:lnSpc>
                <a:spcPct val="150000"/>
              </a:lnSpc>
            </a:pPr>
            <a:r>
              <a:rPr lang="zh-CN" altLang="en-US" sz="1800"/>
              <a:t>直接分析ajax调用的接口。然后通过代码请求这个接口。</a:t>
            </a:r>
            <a:endParaRPr lang="zh-CN" altLang="en-US" sz="1800"/>
          </a:p>
          <a:p>
            <a:pPr>
              <a:lnSpc>
                <a:spcPct val="150000"/>
              </a:lnSpc>
            </a:pPr>
            <a:r>
              <a:rPr lang="zh-CN" altLang="en-US" sz="1800"/>
              <a:t>使用Selenium+chromedriver模拟浏览器行为获取数据。</a:t>
            </a:r>
            <a:endParaRPr lang="zh-CN" altLang="en-US" sz="1800"/>
          </a:p>
        </p:txBody>
      </p:sp>
      <p:sp>
        <p:nvSpPr>
          <p:cNvPr id="25" name="椭圆 24"/>
          <p:cNvSpPr/>
          <p:nvPr/>
        </p:nvSpPr>
        <p:spPr>
          <a:xfrm>
            <a:off x="1454150" y="180657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1454150" y="220599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1527810" y="2938780"/>
            <a:ext cx="9496425" cy="320548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Selenium+chromedriver获取动态数据：</a:t>
            </a:r>
            <a:endParaRPr dirty="0"/>
          </a:p>
        </p:txBody>
      </p:sp>
      <p:sp>
        <p:nvSpPr>
          <p:cNvPr id="4" name="文本框 3"/>
          <p:cNvSpPr txBox="1"/>
          <p:nvPr/>
        </p:nvSpPr>
        <p:spPr>
          <a:xfrm>
            <a:off x="1113155" y="1507490"/>
            <a:ext cx="9426575" cy="4246245"/>
          </a:xfrm>
          <a:prstGeom prst="rect">
            <a:avLst/>
          </a:prstGeom>
          <a:noFill/>
        </p:spPr>
        <p:txBody>
          <a:bodyPr wrap="square" rtlCol="0" anchor="t">
            <a:spAutoFit/>
          </a:bodyPr>
          <a:p>
            <a:pPr>
              <a:lnSpc>
                <a:spcPct val="150000"/>
              </a:lnSpc>
            </a:pPr>
            <a:r>
              <a:rPr lang="zh-CN" altLang="en-US" sz="1800" b="1">
                <a:solidFill>
                  <a:schemeClr val="tx1">
                    <a:lumMod val="60000"/>
                    <a:lumOff val="40000"/>
                  </a:schemeClr>
                </a:solidFill>
              </a:rPr>
              <a:t>Selenium</a:t>
            </a:r>
            <a:r>
              <a:rPr lang="zh-CN" altLang="en-US" sz="1800"/>
              <a:t>相当于是一个机器人。可以模拟人类在浏览器上的一些行为，自动处理浏览器上的一些行为，比如点击，填充数据，删除cookie等。</a:t>
            </a:r>
            <a:r>
              <a:rPr lang="zh-CN" altLang="en-US" sz="1800" b="1">
                <a:solidFill>
                  <a:schemeClr val="tx1">
                    <a:lumMod val="60000"/>
                    <a:lumOff val="40000"/>
                  </a:schemeClr>
                </a:solidFill>
              </a:rPr>
              <a:t>chromedriver</a:t>
            </a:r>
            <a:r>
              <a:rPr lang="zh-CN" altLang="en-US" sz="1800"/>
              <a:t>是一个驱动</a:t>
            </a:r>
            <a:r>
              <a:rPr lang="zh-CN" altLang="en-US" sz="1800" b="1">
                <a:solidFill>
                  <a:schemeClr val="tx1">
                    <a:lumMod val="60000"/>
                    <a:lumOff val="40000"/>
                  </a:schemeClr>
                </a:solidFill>
              </a:rPr>
              <a:t>Chrome</a:t>
            </a:r>
            <a:r>
              <a:rPr lang="zh-CN" altLang="en-US" sz="1800"/>
              <a:t>浏览器的驱动程序，使用他才可以驱动浏览器。当然针对不同的浏览器有不同的driver。以下列出了不同浏览器及其对应的driver：</a:t>
            </a:r>
            <a:endParaRPr lang="zh-CN" altLang="en-US" sz="1800"/>
          </a:p>
          <a:p>
            <a:pPr>
              <a:lnSpc>
                <a:spcPct val="150000"/>
              </a:lnSpc>
            </a:pPr>
            <a:endParaRPr lang="zh-CN" altLang="en-US" sz="1800"/>
          </a:p>
          <a:p>
            <a:pPr>
              <a:lnSpc>
                <a:spcPct val="150000"/>
              </a:lnSpc>
            </a:pPr>
            <a:r>
              <a:rPr lang="zh-CN" altLang="en-US" sz="1800"/>
              <a:t>Chrome：</a:t>
            </a:r>
            <a:r>
              <a:rPr lang="zh-CN" altLang="en-US" sz="1800">
                <a:solidFill>
                  <a:srgbClr val="0070C0"/>
                </a:solidFill>
              </a:rPr>
              <a:t>https://sites.google.com/a/chromium.org/chromedriver/downloads</a:t>
            </a:r>
            <a:endParaRPr lang="zh-CN" altLang="en-US" sz="1800">
              <a:solidFill>
                <a:srgbClr val="0070C0"/>
              </a:solidFill>
            </a:endParaRPr>
          </a:p>
          <a:p>
            <a:pPr>
              <a:lnSpc>
                <a:spcPct val="150000"/>
              </a:lnSpc>
            </a:pPr>
            <a:r>
              <a:rPr lang="zh-CN" altLang="en-US" sz="1800"/>
              <a:t>Firefox：</a:t>
            </a:r>
            <a:r>
              <a:rPr lang="zh-CN" altLang="en-US" sz="1800">
                <a:solidFill>
                  <a:srgbClr val="0070C0"/>
                </a:solidFill>
              </a:rPr>
              <a:t>https://github.com/mozilla/geckodriver/releases</a:t>
            </a:r>
            <a:endParaRPr lang="zh-CN" altLang="en-US" sz="1800">
              <a:solidFill>
                <a:srgbClr val="0070C0"/>
              </a:solidFill>
            </a:endParaRPr>
          </a:p>
          <a:p>
            <a:pPr>
              <a:lnSpc>
                <a:spcPct val="150000"/>
              </a:lnSpc>
            </a:pPr>
            <a:r>
              <a:rPr lang="zh-CN" altLang="en-US" sz="1800"/>
              <a:t>Edge：</a:t>
            </a:r>
            <a:r>
              <a:rPr lang="zh-CN" altLang="en-US" sz="1800">
                <a:solidFill>
                  <a:srgbClr val="0070C0"/>
                </a:solidFill>
              </a:rPr>
              <a:t>https://developer.microsoft.com/en-us/microsoft-edge/tools/webdriver/</a:t>
            </a:r>
            <a:endParaRPr lang="zh-CN" altLang="en-US" sz="1800">
              <a:solidFill>
                <a:srgbClr val="0070C0"/>
              </a:solidFill>
            </a:endParaRPr>
          </a:p>
          <a:p>
            <a:pPr>
              <a:lnSpc>
                <a:spcPct val="150000"/>
              </a:lnSpc>
            </a:pPr>
            <a:r>
              <a:rPr lang="zh-CN" altLang="en-US" sz="1800"/>
              <a:t>Safari：</a:t>
            </a:r>
            <a:r>
              <a:rPr lang="zh-CN" altLang="en-US" sz="1800">
                <a:solidFill>
                  <a:srgbClr val="0070C0"/>
                </a:solidFill>
              </a:rPr>
              <a:t>https://webkit.org/blog/6900/webdriver-support-in-safari-10/</a:t>
            </a:r>
            <a:endParaRPr lang="zh-CN" altLang="en-US" sz="1800">
              <a:solidFill>
                <a:srgbClr val="0070C0"/>
              </a:solidFill>
            </a:endParaRPr>
          </a:p>
          <a:p>
            <a:pPr>
              <a:lnSpc>
                <a:spcPct val="150000"/>
              </a:lnSpc>
            </a:pPr>
            <a:endParaRPr lang="zh-CN" altLang="en-US" sz="1800">
              <a:solidFill>
                <a:srgbClr val="0070C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安装Selenium和chromedriver：</a:t>
            </a:r>
            <a:endParaRPr dirty="0"/>
          </a:p>
        </p:txBody>
      </p:sp>
      <p:sp>
        <p:nvSpPr>
          <p:cNvPr id="4" name="文本框 3"/>
          <p:cNvSpPr txBox="1"/>
          <p:nvPr/>
        </p:nvSpPr>
        <p:spPr>
          <a:xfrm>
            <a:off x="1113155" y="1507490"/>
            <a:ext cx="9426575" cy="2168525"/>
          </a:xfrm>
          <a:prstGeom prst="rect">
            <a:avLst/>
          </a:prstGeom>
          <a:noFill/>
        </p:spPr>
        <p:txBody>
          <a:bodyPr wrap="square" rtlCol="0" anchor="t">
            <a:spAutoFit/>
          </a:bodyPr>
          <a:p>
            <a:pPr>
              <a:lnSpc>
                <a:spcPct val="150000"/>
              </a:lnSpc>
            </a:pPr>
            <a:r>
              <a:rPr lang="en-US" altLang="zh-CN" sz="1800"/>
              <a:t>1.</a:t>
            </a:r>
            <a:r>
              <a:rPr lang="zh-CN" altLang="en-US" sz="1800"/>
              <a:t>安装</a:t>
            </a:r>
            <a:r>
              <a:rPr lang="zh-CN" altLang="en-US" sz="1800" b="1"/>
              <a:t>Selenium</a:t>
            </a:r>
            <a:r>
              <a:rPr lang="zh-CN" altLang="en-US" sz="1800"/>
              <a:t>：Selenium有很多语言的版本，有java、ruby、python等。我们下载python版本的就可以了。</a:t>
            </a:r>
            <a:endParaRPr lang="zh-CN" altLang="en-US" sz="1800"/>
          </a:p>
          <a:p>
            <a:pPr>
              <a:lnSpc>
                <a:spcPct val="150000"/>
              </a:lnSpc>
            </a:pPr>
            <a:endParaRPr lang="zh-CN" altLang="en-US" sz="1800"/>
          </a:p>
          <a:p>
            <a:pPr>
              <a:lnSpc>
                <a:spcPct val="150000"/>
              </a:lnSpc>
            </a:pPr>
            <a:endParaRPr lang="zh-CN" altLang="en-US" sz="1800"/>
          </a:p>
          <a:p>
            <a:pPr>
              <a:lnSpc>
                <a:spcPct val="150000"/>
              </a:lnSpc>
            </a:pPr>
            <a:r>
              <a:rPr lang="en-US" altLang="zh-CN" sz="1800"/>
              <a:t>2.</a:t>
            </a:r>
            <a:r>
              <a:rPr lang="zh-CN" altLang="en-US" sz="1800"/>
              <a:t>安装</a:t>
            </a:r>
            <a:r>
              <a:rPr lang="zh-CN" altLang="en-US" sz="1800" b="1"/>
              <a:t>chromedriver</a:t>
            </a:r>
            <a:r>
              <a:rPr lang="zh-CN" altLang="en-US" sz="1800"/>
              <a:t>：下载完成后，放到不需要权限的纯英文目录下就可以了。</a:t>
            </a:r>
            <a:endParaRPr lang="zh-CN" altLang="en-US" sz="1800"/>
          </a:p>
        </p:txBody>
      </p:sp>
      <p:pic>
        <p:nvPicPr>
          <p:cNvPr id="2" name="图片 1"/>
          <p:cNvPicPr>
            <a:picLocks noChangeAspect="1"/>
          </p:cNvPicPr>
          <p:nvPr/>
        </p:nvPicPr>
        <p:blipFill>
          <a:blip r:embed="rId1"/>
          <a:stretch>
            <a:fillRect/>
          </a:stretch>
        </p:blipFill>
        <p:spPr>
          <a:xfrm>
            <a:off x="3156585" y="2155825"/>
            <a:ext cx="4585335" cy="74739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Selenium和chromedriver：</a:t>
            </a:r>
            <a:endParaRPr dirty="0"/>
          </a:p>
        </p:txBody>
      </p:sp>
      <p:sp>
        <p:nvSpPr>
          <p:cNvPr id="4" name="文本框 3"/>
          <p:cNvSpPr txBox="1"/>
          <p:nvPr/>
        </p:nvSpPr>
        <p:spPr>
          <a:xfrm>
            <a:off x="1113155" y="1507490"/>
            <a:ext cx="9426575" cy="4477385"/>
          </a:xfrm>
          <a:prstGeom prst="rect">
            <a:avLst/>
          </a:prstGeom>
          <a:noFill/>
        </p:spPr>
        <p:txBody>
          <a:bodyPr wrap="square" rtlCol="0" anchor="t">
            <a:spAutoFit/>
          </a:bodyPr>
          <a:p>
            <a:pPr>
              <a:lnSpc>
                <a:spcPct val="150000"/>
              </a:lnSpc>
            </a:pPr>
            <a:r>
              <a:rPr sz="1800"/>
              <a:t>以一个简单的获取百度首页的例子来讲下Selenium和chromedriver</a:t>
            </a:r>
            <a:endParaRPr sz="1800"/>
          </a:p>
          <a:p>
            <a:pPr>
              <a:lnSpc>
                <a:spcPct val="150000"/>
              </a:lnSpc>
            </a:pPr>
            <a:endParaRPr sz="1800"/>
          </a:p>
          <a:p>
            <a:pPr>
              <a:lnSpc>
                <a:spcPct val="150000"/>
              </a:lnSpc>
            </a:pPr>
            <a:r>
              <a:rPr sz="1800">
                <a:solidFill>
                  <a:srgbClr val="7030A0"/>
                </a:solidFill>
              </a:rPr>
              <a:t>from</a:t>
            </a:r>
            <a:r>
              <a:rPr sz="1800"/>
              <a:t> selenium </a:t>
            </a:r>
            <a:r>
              <a:rPr sz="1800">
                <a:solidFill>
                  <a:srgbClr val="7030A0"/>
                </a:solidFill>
              </a:rPr>
              <a:t>import </a:t>
            </a:r>
            <a:r>
              <a:rPr sz="1800"/>
              <a:t>webdriver</a:t>
            </a:r>
            <a:endParaRPr sz="1800"/>
          </a:p>
          <a:p>
            <a:pPr>
              <a:lnSpc>
                <a:spcPct val="150000"/>
              </a:lnSpc>
            </a:pPr>
            <a:r>
              <a:rPr sz="1600">
                <a:solidFill>
                  <a:schemeClr val="tx1">
                    <a:lumMod val="60000"/>
                    <a:lumOff val="40000"/>
                  </a:schemeClr>
                </a:solidFill>
              </a:rPr>
              <a:t># chromedriver的绝对路径</a:t>
            </a:r>
            <a:endParaRPr sz="1600">
              <a:solidFill>
                <a:schemeClr val="tx1">
                  <a:lumMod val="60000"/>
                  <a:lumOff val="40000"/>
                </a:schemeClr>
              </a:solidFill>
            </a:endParaRPr>
          </a:p>
          <a:p>
            <a:pPr>
              <a:lnSpc>
                <a:spcPct val="150000"/>
              </a:lnSpc>
            </a:pPr>
            <a:r>
              <a:rPr sz="1800"/>
              <a:t>driver_path </a:t>
            </a:r>
            <a:r>
              <a:rPr sz="1800">
                <a:solidFill>
                  <a:srgbClr val="00B0F0"/>
                </a:solidFill>
              </a:rPr>
              <a:t>= r'D:\ProgramApp\chromedriver\chromedriver.exe'</a:t>
            </a:r>
            <a:endParaRPr sz="1800">
              <a:solidFill>
                <a:srgbClr val="00B0F0"/>
              </a:solidFill>
            </a:endParaRPr>
          </a:p>
          <a:p>
            <a:pPr>
              <a:lnSpc>
                <a:spcPct val="150000"/>
              </a:lnSpc>
            </a:pPr>
            <a:r>
              <a:rPr sz="1600">
                <a:solidFill>
                  <a:schemeClr val="tx1">
                    <a:lumMod val="60000"/>
                    <a:lumOff val="40000"/>
                  </a:schemeClr>
                </a:solidFill>
              </a:rPr>
              <a:t># 初始化一个driver，并且指定chromedriver的路径</a:t>
            </a:r>
            <a:endParaRPr sz="1600">
              <a:solidFill>
                <a:schemeClr val="tx1">
                  <a:lumMod val="60000"/>
                  <a:lumOff val="40000"/>
                </a:schemeClr>
              </a:solidFill>
            </a:endParaRPr>
          </a:p>
          <a:p>
            <a:pPr>
              <a:lnSpc>
                <a:spcPct val="150000"/>
              </a:lnSpc>
            </a:pPr>
            <a:r>
              <a:rPr sz="1800"/>
              <a:t>driver = webdriver.Chrome(executable_path=driver_path)</a:t>
            </a:r>
            <a:endParaRPr sz="1800"/>
          </a:p>
          <a:p>
            <a:pPr>
              <a:lnSpc>
                <a:spcPct val="150000"/>
              </a:lnSpc>
            </a:pPr>
            <a:r>
              <a:rPr sz="1600">
                <a:solidFill>
                  <a:schemeClr val="tx1">
                    <a:lumMod val="60000"/>
                    <a:lumOff val="40000"/>
                  </a:schemeClr>
                </a:solidFill>
              </a:rPr>
              <a:t># 请求网页</a:t>
            </a:r>
            <a:endParaRPr sz="1600">
              <a:solidFill>
                <a:schemeClr val="tx1">
                  <a:lumMod val="60000"/>
                  <a:lumOff val="40000"/>
                </a:schemeClr>
              </a:solidFill>
            </a:endParaRPr>
          </a:p>
          <a:p>
            <a:pPr>
              <a:lnSpc>
                <a:spcPct val="150000"/>
              </a:lnSpc>
            </a:pPr>
            <a:r>
              <a:rPr sz="1800"/>
              <a:t>driver.get(</a:t>
            </a:r>
            <a:r>
              <a:rPr sz="1800">
                <a:solidFill>
                  <a:srgbClr val="00B0F0"/>
                </a:solidFill>
              </a:rPr>
              <a:t>"https://www.baidu.com/"</a:t>
            </a:r>
            <a:r>
              <a:rPr sz="1800"/>
              <a:t>)</a:t>
            </a:r>
            <a:endParaRPr sz="1800"/>
          </a:p>
          <a:p>
            <a:pPr>
              <a:lnSpc>
                <a:spcPct val="150000"/>
              </a:lnSpc>
            </a:pPr>
            <a:r>
              <a:rPr sz="1600">
                <a:solidFill>
                  <a:schemeClr val="tx1">
                    <a:lumMod val="60000"/>
                    <a:lumOff val="40000"/>
                  </a:schemeClr>
                </a:solidFill>
              </a:rPr>
              <a:t># 通过page_source获取网页源代码</a:t>
            </a:r>
            <a:endParaRPr sz="1600">
              <a:solidFill>
                <a:schemeClr val="tx1">
                  <a:lumMod val="60000"/>
                  <a:lumOff val="40000"/>
                </a:schemeClr>
              </a:solidFill>
            </a:endParaRPr>
          </a:p>
          <a:p>
            <a:pPr>
              <a:lnSpc>
                <a:spcPct val="150000"/>
              </a:lnSpc>
            </a:pPr>
            <a:r>
              <a:rPr sz="1800">
                <a:solidFill>
                  <a:srgbClr val="7030A0"/>
                </a:solidFill>
              </a:rPr>
              <a:t>print</a:t>
            </a:r>
            <a:r>
              <a:rPr sz="1800"/>
              <a:t>(driver.page_source)</a:t>
            </a:r>
            <a:endParaRPr sz="18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Notes</a:t>
            </a:r>
            <a:r>
              <a:rPr dirty="0"/>
              <a:t>：</a:t>
            </a:r>
            <a:endParaRPr dirty="0"/>
          </a:p>
        </p:txBody>
      </p:sp>
      <p:sp>
        <p:nvSpPr>
          <p:cNvPr id="4" name="文本框 3"/>
          <p:cNvSpPr txBox="1"/>
          <p:nvPr/>
        </p:nvSpPr>
        <p:spPr>
          <a:xfrm>
            <a:off x="1113155" y="1507490"/>
            <a:ext cx="9426575" cy="2168525"/>
          </a:xfrm>
          <a:prstGeom prst="rect">
            <a:avLst/>
          </a:prstGeom>
          <a:noFill/>
        </p:spPr>
        <p:txBody>
          <a:bodyPr wrap="square" rtlCol="0" anchor="t">
            <a:spAutoFit/>
          </a:bodyPr>
          <a:p>
            <a:pPr>
              <a:lnSpc>
                <a:spcPct val="150000"/>
              </a:lnSpc>
            </a:pPr>
            <a:r>
              <a:rPr sz="1800"/>
              <a:t>如果只是想要解析网页中的数据，那么推荐将网页源代码扔给lxml来解析。因为lxml底层使用的是C语言，所以解析效率会更高。</a:t>
            </a:r>
            <a:endParaRPr sz="1800"/>
          </a:p>
          <a:p>
            <a:pPr>
              <a:lnSpc>
                <a:spcPct val="150000"/>
              </a:lnSpc>
            </a:pPr>
            <a:r>
              <a:rPr sz="1800"/>
              <a:t>如果是想要对元素进行一些操作，比如给一个文本框输入值，或者是点击某个按钮，那么就必须使用selenium给我们提供的查找元素的方法。</a:t>
            </a:r>
            <a:endParaRPr sz="1800"/>
          </a:p>
          <a:p>
            <a:pPr>
              <a:lnSpc>
                <a:spcPct val="150000"/>
              </a:lnSpc>
            </a:pPr>
            <a:endParaRPr sz="18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Notes</a:t>
            </a:r>
            <a:r>
              <a:rPr dirty="0"/>
              <a:t>：</a:t>
            </a:r>
            <a:endParaRPr dirty="0"/>
          </a:p>
        </p:txBody>
      </p:sp>
      <p:sp>
        <p:nvSpPr>
          <p:cNvPr id="4" name="文本框 3"/>
          <p:cNvSpPr txBox="1"/>
          <p:nvPr/>
        </p:nvSpPr>
        <p:spPr>
          <a:xfrm>
            <a:off x="1113155" y="1507490"/>
            <a:ext cx="9426575" cy="2168525"/>
          </a:xfrm>
          <a:prstGeom prst="rect">
            <a:avLst/>
          </a:prstGeom>
          <a:noFill/>
        </p:spPr>
        <p:txBody>
          <a:bodyPr wrap="square" rtlCol="0" anchor="t">
            <a:spAutoFit/>
          </a:bodyPr>
          <a:p>
            <a:pPr>
              <a:lnSpc>
                <a:spcPct val="150000"/>
              </a:lnSpc>
            </a:pPr>
            <a:r>
              <a:rPr sz="1800"/>
              <a:t>如果只是想要解析网页中的数据，那么推荐将网页源代码扔给lxml来解析。因为lxml底层使用的是C语言，所以解析效率会更高。</a:t>
            </a:r>
            <a:endParaRPr sz="1800"/>
          </a:p>
          <a:p>
            <a:pPr>
              <a:lnSpc>
                <a:spcPct val="150000"/>
              </a:lnSpc>
            </a:pPr>
            <a:r>
              <a:rPr sz="1800"/>
              <a:t>如果是想要对元素进行一些操作，比如给一个文本框输入值，或者是点击某个按钮，那么就必须使用selenium给我们提供的查找元素的方法。</a:t>
            </a:r>
            <a:endParaRPr sz="1800"/>
          </a:p>
          <a:p>
            <a:pPr>
              <a:lnSpc>
                <a:spcPct val="150000"/>
              </a:lnSpc>
            </a:pPr>
            <a:endParaRPr sz="18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5</a:t>
            </a:r>
            <a:r>
              <a:rPr lang="zh-CN" altLang="en-US" sz="3600" dirty="0" smtClean="0"/>
              <a:t>、</a:t>
            </a:r>
            <a:r>
              <a:rPr lang="en-US" altLang="zh-CN" sz="3600" dirty="0" smtClean="0"/>
              <a:t>Beautiful Soup</a:t>
            </a:r>
            <a:endParaRPr lang="en-US" altLang="zh-CN"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Beautiful Soup</a:t>
            </a:r>
            <a:r>
              <a:rPr dirty="0"/>
              <a:t>是什么？</a:t>
            </a:r>
            <a:endParaRPr dirty="0"/>
          </a:p>
        </p:txBody>
      </p:sp>
      <p:sp>
        <p:nvSpPr>
          <p:cNvPr id="2" name="文本框 7"/>
          <p:cNvSpPr txBox="1"/>
          <p:nvPr/>
        </p:nvSpPr>
        <p:spPr>
          <a:xfrm flipH="1">
            <a:off x="1211263" y="1286527"/>
            <a:ext cx="10172555" cy="3584575"/>
          </a:xfrm>
          <a:prstGeom prst="rect">
            <a:avLst/>
          </a:prstGeom>
          <a:noFill/>
        </p:spPr>
        <p:txBody>
          <a:bodyPr wrap="square" rtlCol="0">
            <a:spAutoFit/>
          </a:bodyPr>
          <a:p>
            <a:pPr>
              <a:lnSpc>
                <a:spcPct val="150000"/>
              </a:lnSpc>
              <a:spcBef>
                <a:spcPts val="600"/>
              </a:spcBef>
            </a:pPr>
            <a:r>
              <a:rPr sz="1600" dirty="0">
                <a:sym typeface="+mn-ea"/>
              </a:rPr>
              <a:t>Beautiful Soup（简称BS4）提供一些简单的、python式的函数用来处理导航、搜索、修改分析树等功能。它</a:t>
            </a:r>
            <a:endParaRPr sz="1600" dirty="0">
              <a:sym typeface="+mn-ea"/>
            </a:endParaRPr>
          </a:p>
          <a:p>
            <a:pPr>
              <a:lnSpc>
                <a:spcPct val="150000"/>
              </a:lnSpc>
              <a:spcBef>
                <a:spcPts val="600"/>
              </a:spcBef>
            </a:pPr>
            <a:endParaRPr sz="1600" dirty="0">
              <a:sym typeface="+mn-ea"/>
            </a:endParaRPr>
          </a:p>
          <a:p>
            <a:pPr>
              <a:lnSpc>
                <a:spcPct val="150000"/>
              </a:lnSpc>
              <a:spcBef>
                <a:spcPts val="600"/>
              </a:spcBef>
            </a:pPr>
            <a:r>
              <a:rPr sz="1600" dirty="0">
                <a:sym typeface="+mn-ea"/>
              </a:rPr>
              <a:t>Beautiful Soup</a:t>
            </a:r>
            <a:r>
              <a:rPr sz="1600" dirty="0">
                <a:sym typeface="+mn-ea"/>
              </a:rPr>
              <a:t>自动将输入文档转换为Unicode编码，输出文档转换为utf-8编码。</a:t>
            </a:r>
            <a:endParaRPr sz="1600" dirty="0">
              <a:sym typeface="+mn-ea"/>
            </a:endParaRPr>
          </a:p>
          <a:p>
            <a:pPr>
              <a:lnSpc>
                <a:spcPct val="150000"/>
              </a:lnSpc>
              <a:spcBef>
                <a:spcPts val="600"/>
              </a:spcBef>
            </a:pPr>
            <a:endParaRPr sz="1600" dirty="0">
              <a:sym typeface="+mn-ea"/>
            </a:endParaRPr>
          </a:p>
          <a:p>
            <a:pPr>
              <a:lnSpc>
                <a:spcPct val="150000"/>
              </a:lnSpc>
              <a:spcBef>
                <a:spcPts val="600"/>
              </a:spcBef>
            </a:pPr>
            <a:r>
              <a:rPr sz="1600" dirty="0">
                <a:sym typeface="+mn-ea"/>
              </a:rPr>
              <a:t>BeautifulSoup已成为和lxml、html6lib一样出色的python解释器,为用户灵活地提供不同的解析策略或强劲的速度。</a:t>
            </a:r>
            <a:endParaRPr sz="1600" dirty="0">
              <a:sym typeface="+mn-ea"/>
            </a:endParaRPr>
          </a:p>
          <a:p>
            <a:pPr>
              <a:lnSpc>
                <a:spcPct val="150000"/>
              </a:lnSpc>
              <a:spcBef>
                <a:spcPts val="600"/>
              </a:spcBef>
            </a:pPr>
            <a:endParaRPr sz="1600" dirty="0">
              <a:sym typeface="+mn-ea"/>
            </a:endParaRPr>
          </a:p>
          <a:p>
            <a:pPr>
              <a:lnSpc>
                <a:spcPct val="150000"/>
              </a:lnSpc>
              <a:spcBef>
                <a:spcPts val="600"/>
              </a:spcBef>
            </a:pPr>
            <a:r>
              <a:rPr sz="1600" dirty="0">
                <a:sym typeface="+mn-ea"/>
              </a:rPr>
              <a:t>Beautiful Soup</a:t>
            </a:r>
            <a:r>
              <a:rPr sz="1600" dirty="0">
                <a:sym typeface="+mn-ea"/>
              </a:rPr>
              <a:t>不需要考虑编码方式，除非文档没有指定，重新原始编码方式即可。</a:t>
            </a:r>
            <a:endParaRPr sz="1600" dirty="0">
              <a:sym typeface="+mn-ea"/>
            </a:endParaRPr>
          </a:p>
          <a:p>
            <a:pPr>
              <a:lnSpc>
                <a:spcPct val="150000"/>
              </a:lnSpc>
              <a:spcBef>
                <a:spcPts val="600"/>
              </a:spcBef>
            </a:pPr>
            <a:endParaRPr sz="1600" dirty="0">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909955" y="2372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椭圆 4"/>
          <p:cNvSpPr/>
          <p:nvPr/>
        </p:nvSpPr>
        <p:spPr>
          <a:xfrm>
            <a:off x="909955" y="3261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909955" y="41249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爬虫的应用场景</a:t>
            </a:r>
            <a:br>
              <a:rPr lang="zh-CN" altLang="en-US"/>
            </a:br>
            <a:r>
              <a:rPr dirty="0"/>
              <a:t>  </a:t>
            </a:r>
            <a:endParaRPr dirty="0"/>
          </a:p>
        </p:txBody>
      </p:sp>
      <p:pic>
        <p:nvPicPr>
          <p:cNvPr id="6" name="图片 5"/>
          <p:cNvPicPr>
            <a:picLocks noChangeAspect="1"/>
          </p:cNvPicPr>
          <p:nvPr/>
        </p:nvPicPr>
        <p:blipFill>
          <a:blip r:embed="rId1"/>
          <a:stretch>
            <a:fillRect/>
          </a:stretch>
        </p:blipFill>
        <p:spPr>
          <a:xfrm>
            <a:off x="892175" y="2314575"/>
            <a:ext cx="3218180" cy="3224530"/>
          </a:xfrm>
          <a:prstGeom prst="rect">
            <a:avLst/>
          </a:prstGeom>
        </p:spPr>
      </p:pic>
      <p:pic>
        <p:nvPicPr>
          <p:cNvPr id="8" name="图片 7"/>
          <p:cNvPicPr>
            <a:picLocks noChangeAspect="1"/>
          </p:cNvPicPr>
          <p:nvPr/>
        </p:nvPicPr>
        <p:blipFill>
          <a:blip r:embed="rId2"/>
          <a:stretch>
            <a:fillRect/>
          </a:stretch>
        </p:blipFill>
        <p:spPr>
          <a:xfrm>
            <a:off x="5349240" y="2453005"/>
            <a:ext cx="4226560" cy="2948305"/>
          </a:xfrm>
          <a:prstGeom prst="rect">
            <a:avLst/>
          </a:prstGeom>
        </p:spPr>
      </p:pic>
      <p:sp>
        <p:nvSpPr>
          <p:cNvPr id="9" name="文本框 8"/>
          <p:cNvSpPr txBox="1"/>
          <p:nvPr/>
        </p:nvSpPr>
        <p:spPr>
          <a:xfrm>
            <a:off x="1155700" y="1606550"/>
            <a:ext cx="2389505" cy="414020"/>
          </a:xfrm>
          <a:prstGeom prst="rect">
            <a:avLst/>
          </a:prstGeom>
          <a:noFill/>
        </p:spPr>
        <p:txBody>
          <a:bodyPr wrap="square" rtlCol="0" anchor="t">
            <a:spAutoFit/>
          </a:bodyPr>
          <a:p>
            <a:r>
              <a:rPr lang="en-US" altLang="zh-CN"/>
              <a:t>12306</a:t>
            </a:r>
            <a:r>
              <a:rPr lang="zh-CN" altLang="en-US"/>
              <a:t>抢票</a:t>
            </a:r>
            <a:endParaRPr lang="zh-CN" altLang="en-US"/>
          </a:p>
        </p:txBody>
      </p:sp>
      <p:sp>
        <p:nvSpPr>
          <p:cNvPr id="10" name="文本框 9"/>
          <p:cNvSpPr txBox="1"/>
          <p:nvPr/>
        </p:nvSpPr>
        <p:spPr>
          <a:xfrm>
            <a:off x="6413500" y="1606550"/>
            <a:ext cx="2389505" cy="414020"/>
          </a:xfrm>
          <a:prstGeom prst="rect">
            <a:avLst/>
          </a:prstGeom>
          <a:noFill/>
        </p:spPr>
        <p:txBody>
          <a:bodyPr wrap="square" rtlCol="0" anchor="t">
            <a:spAutoFit/>
          </a:bodyPr>
          <a:p>
            <a:r>
              <a:rPr lang="zh-CN" altLang="en-US"/>
              <a:t>网站上的投票</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何遍历文档树</a:t>
            </a:r>
            <a:r>
              <a:rPr dirty="0"/>
              <a:t>？</a:t>
            </a:r>
            <a:endParaRPr dirty="0"/>
          </a:p>
        </p:txBody>
      </p:sp>
      <p:sp>
        <p:nvSpPr>
          <p:cNvPr id="4" name="文本框 7"/>
          <p:cNvSpPr txBox="1"/>
          <p:nvPr/>
        </p:nvSpPr>
        <p:spPr>
          <a:xfrm flipH="1">
            <a:off x="1211263" y="1286527"/>
            <a:ext cx="10172555" cy="3584575"/>
          </a:xfrm>
          <a:prstGeom prst="rect">
            <a:avLst/>
          </a:prstGeom>
          <a:noFill/>
        </p:spPr>
        <p:txBody>
          <a:bodyPr wrap="square" rtlCol="0">
            <a:spAutoFit/>
          </a:bodyPr>
          <a:p>
            <a:pPr>
              <a:lnSpc>
                <a:spcPct val="150000"/>
              </a:lnSpc>
              <a:spcBef>
                <a:spcPts val="600"/>
              </a:spcBef>
            </a:pPr>
            <a:r>
              <a:rPr lang="zh-CN" altLang="en-US" sz="1600" b="1" dirty="0">
                <a:solidFill>
                  <a:schemeClr val="accent2"/>
                </a:solidFill>
                <a:sym typeface="+mn-ea"/>
              </a:rPr>
              <a:t>直接子节点</a:t>
            </a:r>
            <a:endParaRPr lang="zh-CN" altLang="en-US" sz="1600" b="1" dirty="0">
              <a:solidFill>
                <a:schemeClr val="accent2"/>
              </a:solidFill>
              <a:sym typeface="+mn-ea"/>
            </a:endParaRPr>
          </a:p>
          <a:p>
            <a:pPr>
              <a:lnSpc>
                <a:spcPct val="150000"/>
              </a:lnSpc>
              <a:spcBef>
                <a:spcPts val="600"/>
              </a:spcBef>
            </a:pPr>
            <a:r>
              <a:rPr lang="en-US" altLang="zh-CN" sz="1600" dirty="0">
                <a:sym typeface="+mn-ea"/>
              </a:rPr>
              <a:t> .contents </a:t>
            </a:r>
            <a:r>
              <a:rPr lang="zh-CN" altLang="en-US" sz="1600" dirty="0">
                <a:sym typeface="+mn-ea"/>
              </a:rPr>
              <a:t>：标签的    </a:t>
            </a:r>
            <a:r>
              <a:rPr lang="en-US" altLang="zh-CN" sz="1600" dirty="0">
                <a:sym typeface="+mn-ea"/>
              </a:rPr>
              <a:t> .content</a:t>
            </a:r>
            <a:r>
              <a:rPr lang="zh-CN" altLang="en-US" sz="1600" dirty="0">
                <a:sym typeface="+mn-ea"/>
              </a:rPr>
              <a:t>属性可以将</a:t>
            </a:r>
            <a:r>
              <a:rPr lang="en-US" altLang="zh-CN" sz="1600" dirty="0">
                <a:sym typeface="+mn-ea"/>
              </a:rPr>
              <a:t>tag</a:t>
            </a:r>
            <a:r>
              <a:rPr lang="zh-CN" altLang="en-US" sz="1600" dirty="0">
                <a:sym typeface="+mn-ea"/>
              </a:rPr>
              <a:t>的子节点以列表的方式输出</a:t>
            </a:r>
            <a:endParaRPr lang="zh-CN" altLang="en-US" sz="1600" dirty="0">
              <a:sym typeface="+mn-ea"/>
            </a:endParaRPr>
          </a:p>
          <a:p>
            <a:pPr>
              <a:lnSpc>
                <a:spcPct val="150000"/>
              </a:lnSpc>
              <a:spcBef>
                <a:spcPts val="600"/>
              </a:spcBef>
            </a:pPr>
            <a:r>
              <a:rPr lang="en-US" altLang="zh-CN" sz="1600" dirty="0">
                <a:sym typeface="+mn-ea"/>
              </a:rPr>
              <a:t> .c</a:t>
            </a:r>
            <a:r>
              <a:rPr lang="en-US" sz="1600" dirty="0">
                <a:sym typeface="+mn-ea"/>
              </a:rPr>
              <a:t>hildren</a:t>
            </a:r>
            <a:r>
              <a:rPr lang="zh-CN" altLang="en-US" sz="1600" dirty="0">
                <a:sym typeface="+mn-ea"/>
              </a:rPr>
              <a:t>：返回一个可迭代对象</a:t>
            </a:r>
            <a:endParaRPr lang="zh-CN" altLang="en-US" sz="1600" dirty="0">
              <a:sym typeface="+mn-ea"/>
            </a:endParaRPr>
          </a:p>
          <a:p>
            <a:pPr>
              <a:lnSpc>
                <a:spcPct val="150000"/>
              </a:lnSpc>
              <a:spcBef>
                <a:spcPts val="600"/>
              </a:spcBef>
            </a:pPr>
            <a:r>
              <a:rPr lang="zh-CN" altLang="en-US" sz="1600" b="1" dirty="0">
                <a:solidFill>
                  <a:schemeClr val="accent2"/>
                </a:solidFill>
                <a:sym typeface="+mn-ea"/>
              </a:rPr>
              <a:t>所有子孙节点</a:t>
            </a:r>
            <a:endParaRPr lang="zh-CN" altLang="en-US" sz="1600" b="1" dirty="0">
              <a:solidFill>
                <a:schemeClr val="accent2"/>
              </a:solidFill>
              <a:sym typeface="+mn-ea"/>
            </a:endParaRPr>
          </a:p>
          <a:p>
            <a:pPr>
              <a:lnSpc>
                <a:spcPct val="150000"/>
              </a:lnSpc>
              <a:spcBef>
                <a:spcPts val="600"/>
              </a:spcBef>
            </a:pPr>
            <a:r>
              <a:rPr lang="zh-CN" altLang="en-US" sz="1600" dirty="0">
                <a:sym typeface="+mn-ea"/>
              </a:rPr>
              <a:t>.descendants属性可以对所有</a:t>
            </a:r>
            <a:r>
              <a:rPr lang="en-US" altLang="zh-CN" sz="1600" dirty="0">
                <a:sym typeface="+mn-ea"/>
              </a:rPr>
              <a:t>tag</a:t>
            </a:r>
            <a:r>
              <a:rPr lang="zh-CN" altLang="en-US" sz="1600" dirty="0">
                <a:sym typeface="+mn-ea"/>
              </a:rPr>
              <a:t>的子孙节点进行递归循环，和</a:t>
            </a:r>
            <a:r>
              <a:rPr lang="en-US" altLang="zh-CN" sz="1600" dirty="0">
                <a:sym typeface="+mn-ea"/>
              </a:rPr>
              <a:t>children</a:t>
            </a:r>
            <a:r>
              <a:rPr lang="zh-CN" altLang="en-US" sz="1600" dirty="0">
                <a:sym typeface="+mn-ea"/>
              </a:rPr>
              <a:t>类似，我们也需要遍历获取其中内容。</a:t>
            </a:r>
            <a:endParaRPr lang="zh-CN" altLang="en-US" sz="1600" dirty="0">
              <a:sym typeface="+mn-ea"/>
            </a:endParaRPr>
          </a:p>
          <a:p>
            <a:pPr>
              <a:lnSpc>
                <a:spcPct val="150000"/>
              </a:lnSpc>
              <a:spcBef>
                <a:spcPts val="600"/>
              </a:spcBef>
            </a:pPr>
            <a:r>
              <a:rPr lang="zh-CN" altLang="en-US" sz="1600" b="1" dirty="0">
                <a:solidFill>
                  <a:schemeClr val="accent2"/>
                </a:solidFill>
                <a:sym typeface="+mn-ea"/>
              </a:rPr>
              <a:t>节点内容：</a:t>
            </a:r>
            <a:endParaRPr lang="zh-CN" altLang="en-US" sz="1600" b="1" dirty="0">
              <a:solidFill>
                <a:schemeClr val="accent2"/>
              </a:solidFill>
              <a:sym typeface="+mn-ea"/>
            </a:endParaRPr>
          </a:p>
          <a:p>
            <a:pPr>
              <a:lnSpc>
                <a:spcPct val="150000"/>
              </a:lnSpc>
              <a:spcBef>
                <a:spcPts val="600"/>
              </a:spcBef>
            </a:pPr>
            <a:r>
              <a:rPr lang="en-US" altLang="zh-CN" sz="1600" dirty="0">
                <a:sym typeface="+mn-ea"/>
              </a:rPr>
              <a:t> .string</a:t>
            </a:r>
            <a:r>
              <a:rPr lang="zh-CN" altLang="en-US" sz="1600" dirty="0">
                <a:sym typeface="+mn-ea"/>
              </a:rPr>
              <a:t>：返回标签里面的内容</a:t>
            </a:r>
            <a:endParaRPr lang="zh-CN" altLang="en-US" sz="1600" dirty="0">
              <a:sym typeface="+mn-ea"/>
            </a:endParaRPr>
          </a:p>
          <a:p>
            <a:pPr>
              <a:lnSpc>
                <a:spcPct val="150000"/>
              </a:lnSpc>
              <a:spcBef>
                <a:spcPts val="600"/>
              </a:spcBef>
            </a:pPr>
            <a:r>
              <a:rPr lang="en-US" altLang="zh-CN" sz="1600" dirty="0">
                <a:sym typeface="+mn-ea"/>
              </a:rPr>
              <a:t> .text</a:t>
            </a:r>
            <a:r>
              <a:rPr lang="zh-CN" altLang="en-US" sz="1600" dirty="0">
                <a:sym typeface="+mn-ea"/>
              </a:rPr>
              <a:t>：返回标签的文本</a:t>
            </a:r>
            <a:endParaRPr lang="zh-CN" altLang="en-US" sz="1600" dirty="0">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椭圆 4"/>
          <p:cNvSpPr/>
          <p:nvPr/>
        </p:nvSpPr>
        <p:spPr>
          <a:xfrm>
            <a:off x="909955" y="28168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909955" y="37058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何搜索文档树</a:t>
            </a:r>
            <a:r>
              <a:rPr dirty="0"/>
              <a:t>？   </a:t>
            </a:r>
            <a:endParaRPr dirty="0"/>
          </a:p>
        </p:txBody>
      </p:sp>
      <p:sp>
        <p:nvSpPr>
          <p:cNvPr id="4" name="文本框 7"/>
          <p:cNvSpPr txBox="1"/>
          <p:nvPr/>
        </p:nvSpPr>
        <p:spPr>
          <a:xfrm flipH="1">
            <a:off x="1211263" y="1286527"/>
            <a:ext cx="10172555" cy="5369560"/>
          </a:xfrm>
          <a:prstGeom prst="rect">
            <a:avLst/>
          </a:prstGeom>
          <a:noFill/>
        </p:spPr>
        <p:txBody>
          <a:bodyPr wrap="square" rtlCol="0">
            <a:spAutoFit/>
          </a:bodyPr>
          <a:p>
            <a:pPr>
              <a:lnSpc>
                <a:spcPct val="150000"/>
              </a:lnSpc>
              <a:spcBef>
                <a:spcPts val="600"/>
              </a:spcBef>
            </a:pPr>
            <a:r>
              <a:rPr lang="en-US" altLang="zh-CN" sz="1600" b="1" dirty="0">
                <a:solidFill>
                  <a:schemeClr val="accent2"/>
                </a:solidFill>
                <a:sym typeface="+mn-ea"/>
              </a:rPr>
              <a:t>find_all(name,attrs,recursive,text,**kwargs)</a:t>
            </a:r>
            <a:endParaRPr lang="en-US" altLang="zh-CN" sz="1600" b="1" dirty="0">
              <a:solidFill>
                <a:schemeClr val="accent2"/>
              </a:solidFill>
              <a:sym typeface="+mn-ea"/>
            </a:endParaRPr>
          </a:p>
          <a:p>
            <a:pPr>
              <a:lnSpc>
                <a:spcPct val="150000"/>
              </a:lnSpc>
              <a:spcBef>
                <a:spcPts val="600"/>
              </a:spcBef>
            </a:pPr>
            <a:r>
              <a:rPr lang="en-US" altLang="zh-CN" sz="1600" b="1" dirty="0">
                <a:solidFill>
                  <a:schemeClr val="accent2"/>
                </a:solidFill>
                <a:sym typeface="+mn-ea"/>
              </a:rPr>
              <a:t>1.</a:t>
            </a:r>
            <a:r>
              <a:rPr lang="zh-CN" altLang="en-US" sz="1600" b="1" dirty="0">
                <a:solidFill>
                  <a:schemeClr val="accent2"/>
                </a:solidFill>
                <a:sym typeface="+mn-ea"/>
              </a:rPr>
              <a:t>传入True：找到所有的Tag</a:t>
            </a:r>
            <a:endParaRPr lang="zh-CN" altLang="en-US" sz="1600" b="1" dirty="0">
              <a:solidFill>
                <a:schemeClr val="accent2"/>
              </a:solidFill>
              <a:sym typeface="+mn-ea"/>
            </a:endParaRPr>
          </a:p>
          <a:p>
            <a:pPr lvl="3">
              <a:lnSpc>
                <a:spcPct val="150000"/>
              </a:lnSpc>
              <a:spcBef>
                <a:spcPts val="600"/>
              </a:spcBef>
            </a:pPr>
            <a:r>
              <a:rPr sz="1600" dirty="0">
                <a:sym typeface="+mn-ea"/>
              </a:rPr>
              <a:t>#直接找元素</a:t>
            </a:r>
            <a:endParaRPr sz="1600" dirty="0">
              <a:sym typeface="+mn-ea"/>
            </a:endParaRPr>
          </a:p>
          <a:p>
            <a:pPr lvl="3">
              <a:lnSpc>
                <a:spcPct val="150000"/>
              </a:lnSpc>
              <a:spcBef>
                <a:spcPts val="600"/>
              </a:spcBef>
            </a:pPr>
            <a:r>
              <a:rPr sz="1600" dirty="0">
                <a:sym typeface="+mn-ea"/>
              </a:rPr>
              <a:t>soup.find_all('b')</a:t>
            </a:r>
            <a:endParaRPr sz="1600" dirty="0">
              <a:sym typeface="+mn-ea"/>
            </a:endParaRPr>
          </a:p>
          <a:p>
            <a:pPr>
              <a:lnSpc>
                <a:spcPct val="150000"/>
              </a:lnSpc>
              <a:spcBef>
                <a:spcPts val="600"/>
              </a:spcBef>
            </a:pPr>
            <a:r>
              <a:rPr lang="en-US" altLang="zh-CN" sz="1600" b="1" dirty="0">
                <a:solidFill>
                  <a:schemeClr val="accent2"/>
                </a:solidFill>
                <a:sym typeface="+mn-ea"/>
              </a:rPr>
              <a:t>2.</a:t>
            </a:r>
            <a:r>
              <a:rPr lang="zh-CN" altLang="en-US" sz="1600" b="1" dirty="0">
                <a:solidFill>
                  <a:schemeClr val="accent2"/>
                </a:solidFill>
                <a:sym typeface="+mn-ea"/>
              </a:rPr>
              <a:t>传入正则表达式</a:t>
            </a:r>
            <a:endParaRPr lang="zh-CN" altLang="en-US" sz="1600" b="1" dirty="0">
              <a:solidFill>
                <a:schemeClr val="accent2"/>
              </a:solidFill>
              <a:sym typeface="+mn-ea"/>
            </a:endParaRPr>
          </a:p>
          <a:p>
            <a:pPr>
              <a:lnSpc>
                <a:spcPct val="150000"/>
              </a:lnSpc>
              <a:spcBef>
                <a:spcPts val="600"/>
              </a:spcBef>
            </a:pPr>
            <a:r>
              <a:rPr lang="en-US" sz="1600" dirty="0">
                <a:sym typeface="+mn-ea"/>
              </a:rPr>
              <a:t>	          </a:t>
            </a:r>
            <a:r>
              <a:rPr sz="1600" dirty="0">
                <a:sym typeface="+mn-ea"/>
              </a:rPr>
              <a:t>#通过正则找</a:t>
            </a:r>
            <a:endParaRPr sz="1600" dirty="0">
              <a:sym typeface="+mn-ea"/>
            </a:endParaRPr>
          </a:p>
          <a:p>
            <a:pPr lvl="3">
              <a:lnSpc>
                <a:spcPct val="150000"/>
              </a:lnSpc>
              <a:spcBef>
                <a:spcPts val="600"/>
              </a:spcBef>
            </a:pPr>
            <a:r>
              <a:rPr sz="1600" dirty="0">
                <a:sym typeface="+mn-ea"/>
              </a:rPr>
              <a:t>import re</a:t>
            </a:r>
            <a:endParaRPr sz="1600" dirty="0">
              <a:sym typeface="+mn-ea"/>
            </a:endParaRPr>
          </a:p>
          <a:p>
            <a:pPr lvl="3">
              <a:lnSpc>
                <a:spcPct val="150000"/>
              </a:lnSpc>
              <a:spcBef>
                <a:spcPts val="600"/>
              </a:spcBef>
            </a:pPr>
            <a:r>
              <a:rPr sz="1600" dirty="0">
                <a:sym typeface="+mn-ea"/>
              </a:rPr>
              <a:t>for tag in soup.find_all(re.compile("^b")):</a:t>
            </a:r>
            <a:endParaRPr sz="1600" dirty="0">
              <a:sym typeface="+mn-ea"/>
            </a:endParaRPr>
          </a:p>
          <a:p>
            <a:pPr lvl="3">
              <a:lnSpc>
                <a:spcPct val="150000"/>
              </a:lnSpc>
              <a:spcBef>
                <a:spcPts val="600"/>
              </a:spcBef>
            </a:pPr>
            <a:r>
              <a:rPr sz="1600" dirty="0">
                <a:sym typeface="+mn-ea"/>
              </a:rPr>
              <a:t>print(tag.name)</a:t>
            </a:r>
            <a:endParaRPr sz="1600" dirty="0">
              <a:sym typeface="+mn-ea"/>
            </a:endParaRPr>
          </a:p>
          <a:p>
            <a:pPr>
              <a:lnSpc>
                <a:spcPct val="150000"/>
              </a:lnSpc>
              <a:spcBef>
                <a:spcPts val="600"/>
              </a:spcBef>
            </a:pPr>
            <a:r>
              <a:rPr lang="zh-CN" altLang="en-US" sz="1600" b="1" dirty="0">
                <a:solidFill>
                  <a:schemeClr val="accent2"/>
                </a:solidFill>
                <a:sym typeface="+mn-ea"/>
              </a:rPr>
              <a:t>3.传入列表</a:t>
            </a:r>
            <a:endParaRPr lang="zh-CN" altLang="en-US" sz="1600" b="1" dirty="0">
              <a:solidFill>
                <a:schemeClr val="accent2"/>
              </a:solidFill>
              <a:sym typeface="+mn-ea"/>
            </a:endParaRPr>
          </a:p>
          <a:p>
            <a:pPr lvl="3">
              <a:lnSpc>
                <a:spcPct val="150000"/>
              </a:lnSpc>
              <a:spcBef>
                <a:spcPts val="600"/>
              </a:spcBef>
            </a:pPr>
            <a:r>
              <a:rPr lang="en-US" sz="1600" dirty="0">
                <a:sym typeface="+mn-ea"/>
              </a:rPr>
              <a:t>#</a:t>
            </a:r>
            <a:r>
              <a:rPr sz="1600" dirty="0">
                <a:sym typeface="+mn-ea"/>
              </a:rPr>
              <a:t>找a 和 b标签</a:t>
            </a:r>
            <a:endParaRPr sz="1600" dirty="0">
              <a:sym typeface="+mn-ea"/>
            </a:endParaRPr>
          </a:p>
          <a:p>
            <a:pPr lvl="3">
              <a:lnSpc>
                <a:spcPct val="150000"/>
              </a:lnSpc>
              <a:spcBef>
                <a:spcPts val="600"/>
              </a:spcBef>
            </a:pPr>
            <a:r>
              <a:rPr sz="1600" dirty="0">
                <a:sym typeface="+mn-ea"/>
              </a:rPr>
              <a:t>soup.find_all(["a", "b"])</a:t>
            </a:r>
            <a:endParaRPr sz="1600" dirty="0">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椭圆 4"/>
          <p:cNvSpPr/>
          <p:nvPr/>
        </p:nvSpPr>
        <p:spPr>
          <a:xfrm>
            <a:off x="909955" y="28168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909955" y="50520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909955" y="190563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何搜索文档树</a:t>
            </a:r>
            <a:r>
              <a:rPr dirty="0"/>
              <a:t>？</a:t>
            </a:r>
            <a:endParaRPr dirty="0"/>
          </a:p>
        </p:txBody>
      </p:sp>
      <p:sp>
        <p:nvSpPr>
          <p:cNvPr id="4" name="文本框 7"/>
          <p:cNvSpPr txBox="1"/>
          <p:nvPr/>
        </p:nvSpPr>
        <p:spPr>
          <a:xfrm flipH="1">
            <a:off x="1211263" y="1223027"/>
            <a:ext cx="10172555" cy="5739130"/>
          </a:xfrm>
          <a:prstGeom prst="rect">
            <a:avLst/>
          </a:prstGeom>
          <a:noFill/>
        </p:spPr>
        <p:txBody>
          <a:bodyPr wrap="square" rtlCol="0">
            <a:spAutoFit/>
          </a:bodyPr>
          <a:p>
            <a:pPr>
              <a:lnSpc>
                <a:spcPct val="150000"/>
              </a:lnSpc>
              <a:spcBef>
                <a:spcPts val="600"/>
              </a:spcBef>
            </a:pPr>
            <a:r>
              <a:rPr lang="en-US" altLang="zh-CN" sz="1600" b="1" dirty="0">
                <a:solidFill>
                  <a:schemeClr val="accent2"/>
                </a:solidFill>
                <a:sym typeface="+mn-ea"/>
              </a:rPr>
              <a:t>4.</a:t>
            </a:r>
            <a:r>
              <a:rPr lang="zh-CN" altLang="en-US" sz="1600" b="1" dirty="0">
                <a:solidFill>
                  <a:schemeClr val="accent2"/>
                </a:solidFill>
                <a:sym typeface="+mn-ea"/>
              </a:rPr>
              <a:t>keyword参数（</a:t>
            </a:r>
            <a:r>
              <a:rPr lang="en-US" altLang="zh-CN" sz="1600" b="1" dirty="0">
                <a:solidFill>
                  <a:schemeClr val="accent2"/>
                </a:solidFill>
                <a:sym typeface="+mn-ea"/>
              </a:rPr>
              <a:t>name,attrs</a:t>
            </a:r>
            <a:r>
              <a:rPr lang="zh-CN" altLang="en-US" sz="1600" b="1" dirty="0">
                <a:solidFill>
                  <a:schemeClr val="accent2"/>
                </a:solidFill>
                <a:sym typeface="+mn-ea"/>
              </a:rPr>
              <a:t>）</a:t>
            </a:r>
            <a:endParaRPr lang="zh-CN" altLang="en-US" sz="1600" b="1" dirty="0">
              <a:solidFill>
                <a:schemeClr val="accent2"/>
              </a:solidFill>
              <a:sym typeface="+mn-ea"/>
            </a:endParaRPr>
          </a:p>
          <a:p>
            <a:pPr lvl="3">
              <a:lnSpc>
                <a:spcPct val="150000"/>
              </a:lnSpc>
              <a:spcBef>
                <a:spcPts val="600"/>
              </a:spcBef>
            </a:pPr>
            <a:r>
              <a:rPr sz="1600" dirty="0">
                <a:sym typeface="+mn-ea"/>
              </a:rPr>
              <a:t>soup.find_all(id='link2')</a:t>
            </a:r>
            <a:endParaRPr sz="1600" dirty="0">
              <a:sym typeface="+mn-ea"/>
            </a:endParaRPr>
          </a:p>
          <a:p>
            <a:pPr lvl="0">
              <a:lnSpc>
                <a:spcPct val="150000"/>
              </a:lnSpc>
              <a:spcBef>
                <a:spcPts val="600"/>
              </a:spcBef>
            </a:pPr>
            <a:r>
              <a:rPr sz="1600" i="1" dirty="0">
                <a:sym typeface="+mn-ea"/>
              </a:rPr>
              <a:t>如果传入 href 参数,Beautiful Soup会搜索每个tag的”href”属性:</a:t>
            </a:r>
            <a:endParaRPr sz="1600" i="1" dirty="0">
              <a:sym typeface="+mn-ea"/>
            </a:endParaRPr>
          </a:p>
          <a:p>
            <a:pPr lvl="3">
              <a:lnSpc>
                <a:spcPct val="150000"/>
              </a:lnSpc>
              <a:spcBef>
                <a:spcPts val="600"/>
              </a:spcBef>
            </a:pPr>
            <a:r>
              <a:rPr sz="1600" dirty="0">
                <a:sym typeface="+mn-ea"/>
              </a:rPr>
              <a:t>soup.find_all(href=re.compile("elsie"))</a:t>
            </a:r>
            <a:endParaRPr sz="1600" dirty="0">
              <a:sym typeface="+mn-ea"/>
            </a:endParaRPr>
          </a:p>
          <a:p>
            <a:pPr>
              <a:lnSpc>
                <a:spcPct val="150000"/>
              </a:lnSpc>
              <a:spcBef>
                <a:spcPts val="600"/>
              </a:spcBef>
            </a:pPr>
            <a:r>
              <a:rPr lang="en-US" altLang="zh-CN" sz="1600" b="1" dirty="0">
                <a:solidFill>
                  <a:schemeClr val="accent2"/>
                </a:solidFill>
                <a:sym typeface="+mn-ea"/>
              </a:rPr>
              <a:t>5.</a:t>
            </a:r>
            <a:r>
              <a:rPr lang="zh-CN" altLang="en-US" sz="1600" b="1" dirty="0">
                <a:solidFill>
                  <a:schemeClr val="accent2"/>
                </a:solidFill>
                <a:sym typeface="+mn-ea"/>
              </a:rPr>
              <a:t>通过</a:t>
            </a:r>
            <a:r>
              <a:rPr lang="en-US" altLang="zh-CN" sz="1600" b="1" dirty="0">
                <a:solidFill>
                  <a:schemeClr val="accent2"/>
                </a:solidFill>
                <a:sym typeface="+mn-ea"/>
              </a:rPr>
              <a:t>text</a:t>
            </a:r>
            <a:r>
              <a:rPr lang="zh-CN" altLang="en-US" sz="1600" b="1" dirty="0">
                <a:solidFill>
                  <a:schemeClr val="accent2"/>
                </a:solidFill>
                <a:sym typeface="+mn-ea"/>
              </a:rPr>
              <a:t>参数可以搜索文档中的字符串内容</a:t>
            </a:r>
            <a:endParaRPr lang="zh-CN" altLang="en-US" sz="1600" b="1" dirty="0">
              <a:solidFill>
                <a:schemeClr val="accent2"/>
              </a:solidFill>
              <a:sym typeface="+mn-ea"/>
            </a:endParaRPr>
          </a:p>
          <a:p>
            <a:pPr>
              <a:lnSpc>
                <a:spcPct val="150000"/>
              </a:lnSpc>
              <a:spcBef>
                <a:spcPts val="600"/>
              </a:spcBef>
            </a:pPr>
            <a:r>
              <a:rPr lang="en-US" sz="1600" dirty="0">
                <a:sym typeface="+mn-ea"/>
              </a:rPr>
              <a:t>	          </a:t>
            </a:r>
            <a:r>
              <a:rPr sz="1600" dirty="0">
                <a:sym typeface="+mn-ea"/>
              </a:rPr>
              <a:t>soup.find_all(text="Elsie")</a:t>
            </a:r>
            <a:endParaRPr sz="1600" dirty="0">
              <a:sym typeface="+mn-ea"/>
            </a:endParaRPr>
          </a:p>
          <a:p>
            <a:pPr>
              <a:lnSpc>
                <a:spcPct val="150000"/>
              </a:lnSpc>
              <a:spcBef>
                <a:spcPts val="600"/>
              </a:spcBef>
            </a:pPr>
            <a:r>
              <a:rPr lang="en-US" sz="1600" dirty="0">
                <a:sym typeface="+mn-ea"/>
              </a:rPr>
              <a:t>	          soup.find_all(text=['Tillie','Elsie','Lacie'])</a:t>
            </a:r>
            <a:endParaRPr lang="en-US" sz="1600" dirty="0">
              <a:sym typeface="+mn-ea"/>
            </a:endParaRPr>
          </a:p>
          <a:p>
            <a:pPr>
              <a:lnSpc>
                <a:spcPct val="150000"/>
              </a:lnSpc>
              <a:spcBef>
                <a:spcPts val="600"/>
              </a:spcBef>
            </a:pPr>
            <a:r>
              <a:rPr lang="en-US" altLang="zh-CN" sz="1600" b="1" dirty="0">
                <a:solidFill>
                  <a:schemeClr val="accent2"/>
                </a:solidFill>
                <a:sym typeface="+mn-ea"/>
              </a:rPr>
              <a:t>6</a:t>
            </a:r>
            <a:r>
              <a:rPr lang="zh-CN" altLang="en-US" sz="1600" b="1" dirty="0">
                <a:solidFill>
                  <a:schemeClr val="accent2"/>
                </a:solidFill>
                <a:sym typeface="+mn-ea"/>
              </a:rPr>
              <a:t>.限定查找个数</a:t>
            </a:r>
            <a:r>
              <a:rPr lang="en-US" altLang="zh-CN" sz="1600" b="1" dirty="0">
                <a:solidFill>
                  <a:schemeClr val="accent2"/>
                </a:solidFill>
                <a:sym typeface="+mn-ea"/>
              </a:rPr>
              <a:t>-limit</a:t>
            </a:r>
            <a:r>
              <a:rPr lang="zh-CN" altLang="en-US" sz="1600" b="1" dirty="0">
                <a:solidFill>
                  <a:schemeClr val="accent2"/>
                </a:solidFill>
                <a:sym typeface="+mn-ea"/>
              </a:rPr>
              <a:t>参数</a:t>
            </a:r>
            <a:endParaRPr lang="zh-CN" altLang="en-US" sz="1600" b="1" dirty="0">
              <a:solidFill>
                <a:schemeClr val="accent2"/>
              </a:solidFill>
              <a:sym typeface="+mn-ea"/>
            </a:endParaRPr>
          </a:p>
          <a:p>
            <a:pPr lvl="3">
              <a:lnSpc>
                <a:spcPct val="150000"/>
              </a:lnSpc>
              <a:spcBef>
                <a:spcPts val="600"/>
              </a:spcBef>
            </a:pPr>
            <a:r>
              <a:rPr lang="en-US" sz="1600" dirty="0">
                <a:sym typeface="+mn-ea"/>
              </a:rPr>
              <a:t>soup.find_all("a",limit=2)</a:t>
            </a:r>
            <a:endParaRPr lang="zh-CN" altLang="en-US" sz="1600" b="1" dirty="0">
              <a:solidFill>
                <a:schemeClr val="accent2"/>
              </a:solidFill>
              <a:sym typeface="+mn-ea"/>
            </a:endParaRPr>
          </a:p>
          <a:p>
            <a:pPr>
              <a:lnSpc>
                <a:spcPct val="150000"/>
              </a:lnSpc>
              <a:spcBef>
                <a:spcPts val="600"/>
              </a:spcBef>
            </a:pPr>
            <a:r>
              <a:rPr lang="en-US" altLang="zh-CN" sz="1600" b="1" dirty="0">
                <a:solidFill>
                  <a:schemeClr val="accent2"/>
                </a:solidFill>
                <a:sym typeface="+mn-ea"/>
              </a:rPr>
              <a:t>7</a:t>
            </a:r>
            <a:r>
              <a:rPr lang="zh-CN" altLang="en-US" sz="1600" b="1" dirty="0">
                <a:solidFill>
                  <a:schemeClr val="accent2"/>
                </a:solidFill>
                <a:sym typeface="+mn-ea"/>
              </a:rPr>
              <a:t>.recursive参数</a:t>
            </a:r>
            <a:endParaRPr lang="zh-CN" altLang="en-US" sz="1600" b="1" dirty="0">
              <a:solidFill>
                <a:schemeClr val="accent2"/>
              </a:solidFill>
              <a:sym typeface="+mn-ea"/>
            </a:endParaRPr>
          </a:p>
          <a:p>
            <a:pPr lvl="0">
              <a:lnSpc>
                <a:spcPct val="150000"/>
              </a:lnSpc>
              <a:spcBef>
                <a:spcPts val="600"/>
              </a:spcBef>
            </a:pPr>
            <a:r>
              <a:rPr sz="1600" i="1" dirty="0">
                <a:sym typeface="+mn-ea"/>
              </a:rPr>
              <a:t>调用tag的 find_all方法，BeautifulSoup会检查当前tag的所有子孙节点，如果只想搜索tag的直接子节点，可是使用参数recursive＝False</a:t>
            </a:r>
            <a:endParaRPr sz="1600" i="1" dirty="0">
              <a:sym typeface="+mn-ea"/>
            </a:endParaRPr>
          </a:p>
          <a:p>
            <a:pPr lvl="3">
              <a:lnSpc>
                <a:spcPct val="150000"/>
              </a:lnSpc>
              <a:spcBef>
                <a:spcPts val="600"/>
              </a:spcBef>
            </a:pPr>
            <a:r>
              <a:rPr sz="1600" dirty="0">
                <a:sym typeface="+mn-ea"/>
              </a:rPr>
              <a:t>soup.find_all('title',recursive=False)</a:t>
            </a:r>
            <a:r>
              <a:rPr lang="zh-CN" altLang="en-US" sz="1600" b="1" dirty="0">
                <a:solidFill>
                  <a:schemeClr val="accent2"/>
                </a:solidFill>
                <a:sym typeface="+mn-ea"/>
              </a:rPr>
              <a:t>	</a:t>
            </a:r>
            <a:endParaRPr lang="zh-CN" altLang="en-US" sz="1600" b="1" dirty="0">
              <a:solidFill>
                <a:schemeClr val="accent2"/>
              </a:solidFill>
              <a:sym typeface="+mn-ea"/>
            </a:endParaRPr>
          </a:p>
        </p:txBody>
      </p:sp>
      <p:sp>
        <p:nvSpPr>
          <p:cNvPr id="25" name="椭圆 24"/>
          <p:cNvSpPr/>
          <p:nvPr/>
        </p:nvSpPr>
        <p:spPr>
          <a:xfrm>
            <a:off x="909955" y="1411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椭圆 4"/>
          <p:cNvSpPr/>
          <p:nvPr/>
        </p:nvSpPr>
        <p:spPr>
          <a:xfrm>
            <a:off x="909955" y="3189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909955" y="44850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909955" y="54248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何搜索文档树</a:t>
            </a:r>
            <a:r>
              <a:rPr dirty="0"/>
              <a:t>？   </a:t>
            </a:r>
            <a:endParaRPr dirty="0"/>
          </a:p>
        </p:txBody>
      </p:sp>
      <p:sp>
        <p:nvSpPr>
          <p:cNvPr id="4" name="文本框 7"/>
          <p:cNvSpPr txBox="1"/>
          <p:nvPr/>
        </p:nvSpPr>
        <p:spPr>
          <a:xfrm flipH="1">
            <a:off x="1211263" y="1286527"/>
            <a:ext cx="10172555" cy="5139055"/>
          </a:xfrm>
          <a:prstGeom prst="rect">
            <a:avLst/>
          </a:prstGeom>
          <a:noFill/>
        </p:spPr>
        <p:txBody>
          <a:bodyPr wrap="square" rtlCol="0">
            <a:spAutoFit/>
          </a:bodyPr>
          <a:p>
            <a:pPr>
              <a:lnSpc>
                <a:spcPct val="150000"/>
              </a:lnSpc>
              <a:spcBef>
                <a:spcPts val="600"/>
              </a:spcBef>
            </a:pPr>
            <a:r>
              <a:rPr lang="en-US" altLang="zh-CN" sz="1600" b="1" dirty="0">
                <a:solidFill>
                  <a:schemeClr val="accent2"/>
                </a:solidFill>
                <a:sym typeface="+mn-ea"/>
              </a:rPr>
              <a:t>find_all(name,attrs,recursive,text,**kwargs)</a:t>
            </a:r>
            <a:endParaRPr lang="en-US" altLang="zh-CN" sz="1600" b="1" dirty="0">
              <a:solidFill>
                <a:schemeClr val="accent2"/>
              </a:solidFill>
              <a:sym typeface="+mn-ea"/>
            </a:endParaRPr>
          </a:p>
          <a:p>
            <a:pPr>
              <a:lnSpc>
                <a:spcPct val="150000"/>
              </a:lnSpc>
              <a:spcBef>
                <a:spcPts val="600"/>
              </a:spcBef>
            </a:pPr>
            <a:r>
              <a:rPr lang="zh-CN" altLang="en-US" sz="1600" dirty="0">
                <a:solidFill>
                  <a:schemeClr val="tx1"/>
                </a:solidFill>
                <a:sym typeface="+mn-ea"/>
              </a:rPr>
              <a:t>结合节点操作</a:t>
            </a:r>
            <a:endParaRPr lang="zh-CN" altLang="en-US" sz="1600" dirty="0">
              <a:solidFill>
                <a:schemeClr val="tx1"/>
              </a:solidFill>
              <a:sym typeface="+mn-ea"/>
            </a:endParaRPr>
          </a:p>
          <a:p>
            <a:pPr>
              <a:lnSpc>
                <a:spcPct val="150000"/>
              </a:lnSpc>
              <a:spcBef>
                <a:spcPts val="600"/>
              </a:spcBef>
            </a:pPr>
            <a:r>
              <a:rPr lang="en-US" altLang="zh-CN" sz="1600" dirty="0">
                <a:solidFill>
                  <a:schemeClr val="tx1"/>
                </a:solidFill>
                <a:sym typeface="+mn-ea"/>
              </a:rPr>
              <a:t>print(soup.find(id='head'.div.div.next_sibling.next_sibling)</a:t>
            </a:r>
            <a:endParaRPr lang="en-US" altLang="zh-CN" sz="1600" dirty="0">
              <a:solidFill>
                <a:schemeClr val="tx1"/>
              </a:solidFill>
              <a:sym typeface="+mn-ea"/>
            </a:endParaRPr>
          </a:p>
          <a:p>
            <a:pPr>
              <a:lnSpc>
                <a:spcPct val="150000"/>
              </a:lnSpc>
              <a:spcBef>
                <a:spcPts val="600"/>
              </a:spcBef>
            </a:pPr>
            <a:r>
              <a:rPr lang="en-US" altLang="zh-CN" sz="1600" b="1" dirty="0">
                <a:solidFill>
                  <a:schemeClr val="tx1"/>
                </a:solidFill>
                <a:sym typeface="+mn-ea"/>
              </a:rPr>
              <a:t>find_parents() find_parent()</a:t>
            </a:r>
            <a:endParaRPr lang="en-US" altLang="zh-CN" sz="1600" b="1" dirty="0">
              <a:solidFill>
                <a:schemeClr val="tx1"/>
              </a:solidFill>
              <a:sym typeface="+mn-ea"/>
            </a:endParaRPr>
          </a:p>
          <a:p>
            <a:pPr>
              <a:lnSpc>
                <a:spcPct val="150000"/>
              </a:lnSpc>
              <a:spcBef>
                <a:spcPts val="600"/>
              </a:spcBef>
            </a:pPr>
            <a:r>
              <a:rPr lang="en-US" altLang="zh-CN" sz="1400" i="1" dirty="0">
                <a:solidFill>
                  <a:schemeClr val="tx1"/>
                </a:solidFill>
                <a:sym typeface="+mn-ea"/>
              </a:rPr>
              <a:t>ind_all() 和 find() 只搜索当前节点的所有子节点,孙子节点等.</a:t>
            </a:r>
            <a:endParaRPr lang="en-US" altLang="zh-CN" sz="1400" i="1" dirty="0">
              <a:solidFill>
                <a:schemeClr val="tx1"/>
              </a:solidFill>
              <a:sym typeface="+mn-ea"/>
            </a:endParaRPr>
          </a:p>
          <a:p>
            <a:pPr>
              <a:lnSpc>
                <a:spcPct val="150000"/>
              </a:lnSpc>
              <a:spcBef>
                <a:spcPts val="600"/>
              </a:spcBef>
            </a:pPr>
            <a:r>
              <a:rPr lang="en-US" altLang="zh-CN" sz="1400" i="1" dirty="0">
                <a:solidFill>
                  <a:schemeClr val="tx1"/>
                </a:solidFill>
                <a:sym typeface="+mn-ea"/>
              </a:rPr>
              <a:t>find_parents() 和 find_parent() 用来搜索当前节点的父辈节点,搜索方法与普通tag的搜索方法相同,搜索文档搜索文档包含的内容</a:t>
            </a:r>
            <a:endParaRPr lang="en-US" altLang="zh-CN" sz="1600" b="1" dirty="0">
              <a:solidFill>
                <a:schemeClr val="tx1"/>
              </a:solidFill>
              <a:sym typeface="+mn-ea"/>
            </a:endParaRPr>
          </a:p>
          <a:p>
            <a:pPr>
              <a:lnSpc>
                <a:spcPct val="150000"/>
              </a:lnSpc>
              <a:spcBef>
                <a:spcPts val="600"/>
              </a:spcBef>
            </a:pPr>
            <a:r>
              <a:rPr lang="en-US" altLang="zh-CN" sz="1600" b="1" dirty="0">
                <a:solidFill>
                  <a:schemeClr val="tx1"/>
                </a:solidFill>
                <a:sym typeface="+mn-ea"/>
              </a:rPr>
              <a:t>find_next_siblings() find_next_sibling()</a:t>
            </a:r>
            <a:endParaRPr lang="en-US" altLang="zh-CN" sz="1600" b="1" dirty="0">
              <a:solidFill>
                <a:schemeClr val="tx1"/>
              </a:solidFill>
              <a:sym typeface="+mn-ea"/>
            </a:endParaRPr>
          </a:p>
          <a:p>
            <a:pPr>
              <a:lnSpc>
                <a:spcPct val="150000"/>
              </a:lnSpc>
              <a:spcBef>
                <a:spcPts val="600"/>
              </a:spcBef>
            </a:pPr>
            <a:r>
              <a:rPr lang="en-US" altLang="zh-CN" sz="1400" i="1" dirty="0">
                <a:solidFill>
                  <a:schemeClr val="tx1"/>
                </a:solidFill>
                <a:sym typeface="+mn-ea"/>
              </a:rPr>
              <a:t>这2个方法通过 .next_siblings 属性对当 tag 的所有后面解析的兄弟 tag 节点进行迭代,</a:t>
            </a:r>
            <a:endParaRPr lang="en-US" altLang="zh-CN" sz="1400" i="1" dirty="0">
              <a:solidFill>
                <a:schemeClr val="tx1"/>
              </a:solidFill>
              <a:sym typeface="+mn-ea"/>
            </a:endParaRPr>
          </a:p>
          <a:p>
            <a:pPr>
              <a:lnSpc>
                <a:spcPct val="150000"/>
              </a:lnSpc>
              <a:spcBef>
                <a:spcPts val="600"/>
              </a:spcBef>
            </a:pPr>
            <a:r>
              <a:rPr lang="en-US" altLang="zh-CN" sz="1400" i="1" dirty="0">
                <a:solidFill>
                  <a:schemeClr val="tx1"/>
                </a:solidFill>
                <a:sym typeface="+mn-ea"/>
              </a:rPr>
              <a:t>find_next_siblings() 方法返回所有符合条件的后面的兄弟节点</a:t>
            </a:r>
            <a:endParaRPr lang="en-US" altLang="zh-CN" sz="1600" b="1" dirty="0">
              <a:solidFill>
                <a:schemeClr val="tx1"/>
              </a:solidFill>
              <a:sym typeface="+mn-ea"/>
            </a:endParaRPr>
          </a:p>
          <a:p>
            <a:pPr>
              <a:lnSpc>
                <a:spcPct val="150000"/>
              </a:lnSpc>
              <a:spcBef>
                <a:spcPts val="600"/>
              </a:spcBef>
            </a:pPr>
            <a:r>
              <a:rPr lang="en-US" altLang="zh-CN" sz="1400" i="1" dirty="0">
                <a:solidFill>
                  <a:schemeClr val="tx1"/>
                </a:solidFill>
                <a:sym typeface="+mn-ea"/>
              </a:rPr>
              <a:t>find_next_sibling() 只返回符合条件的后面的第一个tag节点</a:t>
            </a: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8" name="椭圆 7"/>
          <p:cNvSpPr/>
          <p:nvPr/>
        </p:nvSpPr>
        <p:spPr>
          <a:xfrm>
            <a:off x="909955" y="28168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9" name="椭圆 8"/>
          <p:cNvSpPr/>
          <p:nvPr/>
        </p:nvSpPr>
        <p:spPr>
          <a:xfrm>
            <a:off x="909955" y="40614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何搜索文档树</a:t>
            </a:r>
            <a:r>
              <a:rPr dirty="0"/>
              <a:t>？   </a:t>
            </a:r>
            <a:endParaRPr dirty="0"/>
          </a:p>
        </p:txBody>
      </p:sp>
      <p:sp>
        <p:nvSpPr>
          <p:cNvPr id="4" name="文本框 7"/>
          <p:cNvSpPr txBox="1"/>
          <p:nvPr/>
        </p:nvSpPr>
        <p:spPr>
          <a:xfrm flipH="1">
            <a:off x="1211263" y="1286527"/>
            <a:ext cx="10172555" cy="6647180"/>
          </a:xfrm>
          <a:prstGeom prst="rect">
            <a:avLst/>
          </a:prstGeom>
          <a:noFill/>
        </p:spPr>
        <p:txBody>
          <a:bodyPr wrap="square" rtlCol="0">
            <a:spAutoFit/>
          </a:bodyPr>
          <a:p>
            <a:pPr>
              <a:lnSpc>
                <a:spcPct val="150000"/>
              </a:lnSpc>
              <a:spcBef>
                <a:spcPts val="600"/>
              </a:spcBef>
            </a:pPr>
            <a:r>
              <a:rPr lang="en-US" altLang="zh-CN" sz="1600" b="1" dirty="0">
                <a:sym typeface="+mn-ea"/>
              </a:rPr>
              <a:t>find_previous_siblings()         find_previous_sibling()</a:t>
            </a:r>
            <a:endParaRPr lang="en-US" altLang="zh-CN" sz="1600" b="1" dirty="0">
              <a:solidFill>
                <a:schemeClr val="tx1"/>
              </a:solidFill>
              <a:sym typeface="+mn-ea"/>
            </a:endParaRPr>
          </a:p>
          <a:p>
            <a:pPr algn="l">
              <a:lnSpc>
                <a:spcPct val="150000"/>
              </a:lnSpc>
              <a:spcBef>
                <a:spcPts val="600"/>
              </a:spcBef>
              <a:buClrTx/>
              <a:buSzTx/>
              <a:buNone/>
            </a:pPr>
            <a:r>
              <a:rPr lang="en-US" altLang="zh-CN" sz="1400" i="1" dirty="0">
                <a:solidFill>
                  <a:schemeClr val="tx1"/>
                </a:solidFill>
                <a:sym typeface="+mn-ea"/>
              </a:rPr>
              <a:t>这2个方法通过 .previous_siblings 属性对当前 tag 的前面解析的兄弟 tag 节点进行迭代,</a:t>
            </a:r>
            <a:endParaRPr lang="en-US" altLang="zh-CN" sz="1400" i="1" dirty="0">
              <a:solidFill>
                <a:schemeClr val="tx1"/>
              </a:solidFill>
              <a:sym typeface="+mn-ea"/>
            </a:endParaRPr>
          </a:p>
          <a:p>
            <a:pPr algn="l">
              <a:lnSpc>
                <a:spcPct val="150000"/>
              </a:lnSpc>
              <a:spcBef>
                <a:spcPts val="600"/>
              </a:spcBef>
              <a:buClrTx/>
              <a:buSzTx/>
              <a:buNone/>
            </a:pPr>
            <a:r>
              <a:rPr lang="en-US" altLang="zh-CN" sz="1400" i="1" dirty="0">
                <a:solidFill>
                  <a:schemeClr val="tx1"/>
                </a:solidFill>
                <a:sym typeface="+mn-ea"/>
              </a:rPr>
              <a:t>find_previous_siblings() 方法返回所有符合条件的前面的兄弟节点,</a:t>
            </a:r>
            <a:endParaRPr lang="en-US" altLang="zh-CN" sz="1400" i="1" dirty="0">
              <a:solidFill>
                <a:schemeClr val="tx1"/>
              </a:solidFill>
              <a:sym typeface="+mn-ea"/>
            </a:endParaRPr>
          </a:p>
          <a:p>
            <a:pPr algn="l">
              <a:lnSpc>
                <a:spcPct val="150000"/>
              </a:lnSpc>
              <a:spcBef>
                <a:spcPts val="600"/>
              </a:spcBef>
              <a:buClrTx/>
              <a:buSzTx/>
              <a:buNone/>
            </a:pPr>
            <a:r>
              <a:rPr lang="en-US" altLang="zh-CN" sz="1400" i="1" dirty="0">
                <a:solidFill>
                  <a:schemeClr val="tx1"/>
                </a:solidFill>
                <a:sym typeface="+mn-ea"/>
              </a:rPr>
              <a:t>find_previous_sibling() 方法返回第一个符合条件的前面的兄弟节点</a:t>
            </a:r>
            <a:endParaRPr lang="en-US" altLang="zh-CN" sz="1400" i="1" dirty="0">
              <a:solidFill>
                <a:schemeClr val="tx1"/>
              </a:solidFill>
              <a:sym typeface="+mn-ea"/>
            </a:endParaRPr>
          </a:p>
          <a:p>
            <a:pPr>
              <a:lnSpc>
                <a:spcPct val="150000"/>
              </a:lnSpc>
              <a:spcBef>
                <a:spcPts val="600"/>
              </a:spcBef>
            </a:pPr>
            <a:r>
              <a:rPr lang="en-US" altLang="zh-CN" sz="1600" b="1" dirty="0">
                <a:sym typeface="+mn-ea"/>
              </a:rPr>
              <a:t>find_all_next()         find_next()</a:t>
            </a:r>
            <a:endParaRPr lang="en-US" altLang="zh-CN" sz="1600" b="1" dirty="0">
              <a:solidFill>
                <a:schemeClr val="tx1"/>
              </a:solidFill>
              <a:sym typeface="+mn-ea"/>
            </a:endParaRPr>
          </a:p>
          <a:p>
            <a:pPr>
              <a:lnSpc>
                <a:spcPct val="150000"/>
              </a:lnSpc>
              <a:spcBef>
                <a:spcPts val="600"/>
              </a:spcBef>
            </a:pPr>
            <a:r>
              <a:rPr lang="en-US" altLang="zh-CN" sz="1400" i="1" dirty="0">
                <a:solidFill>
                  <a:schemeClr val="tx1"/>
                </a:solidFill>
                <a:sym typeface="+mn-ea"/>
              </a:rPr>
              <a:t>这2个方法通过 .next_elements 属性对当前 tag 的之后的 tag 和字符串进行迭代,</a:t>
            </a:r>
            <a:endParaRPr lang="en-US" altLang="zh-CN" sz="1400" i="1" dirty="0">
              <a:solidFill>
                <a:schemeClr val="tx1"/>
              </a:solidFill>
              <a:sym typeface="+mn-ea"/>
            </a:endParaRPr>
          </a:p>
          <a:p>
            <a:pPr>
              <a:lnSpc>
                <a:spcPct val="150000"/>
              </a:lnSpc>
              <a:spcBef>
                <a:spcPts val="600"/>
              </a:spcBef>
            </a:pPr>
            <a:r>
              <a:rPr lang="en-US" altLang="zh-CN" sz="1400" i="1" dirty="0">
                <a:solidFill>
                  <a:schemeClr val="tx1"/>
                </a:solidFill>
                <a:sym typeface="+mn-ea"/>
              </a:rPr>
              <a:t>find_all_next() 方法返回所有符合条件的节点</a:t>
            </a:r>
            <a:endParaRPr lang="en-US" altLang="zh-CN" sz="1400" i="1" dirty="0">
              <a:solidFill>
                <a:schemeClr val="tx1"/>
              </a:solidFill>
              <a:sym typeface="+mn-ea"/>
            </a:endParaRPr>
          </a:p>
          <a:p>
            <a:pPr>
              <a:lnSpc>
                <a:spcPct val="150000"/>
              </a:lnSpc>
              <a:spcBef>
                <a:spcPts val="600"/>
              </a:spcBef>
            </a:pPr>
            <a:r>
              <a:rPr lang="en-US" altLang="zh-CN" sz="1400" i="1" dirty="0">
                <a:solidFill>
                  <a:schemeClr val="tx1"/>
                </a:solidFill>
                <a:sym typeface="+mn-ea"/>
              </a:rPr>
              <a:t>find_next() 方法返回第一个符合条件的节点</a:t>
            </a:r>
            <a:endParaRPr lang="en-US" altLang="zh-CN" sz="1400" i="1" dirty="0">
              <a:solidFill>
                <a:schemeClr val="tx1"/>
              </a:solidFill>
              <a:sym typeface="+mn-ea"/>
            </a:endParaRPr>
          </a:p>
          <a:p>
            <a:pPr>
              <a:lnSpc>
                <a:spcPct val="150000"/>
              </a:lnSpc>
              <a:spcBef>
                <a:spcPts val="600"/>
              </a:spcBef>
            </a:pPr>
            <a:r>
              <a:rPr lang="en-US" altLang="zh-CN" sz="1400" b="1" dirty="0">
                <a:sym typeface="+mn-ea"/>
              </a:rPr>
              <a:t>find_all_previous() 和 find_previous()</a:t>
            </a:r>
            <a:endParaRPr lang="en-US" altLang="zh-CN" sz="1400" b="1" dirty="0">
              <a:sym typeface="+mn-ea"/>
            </a:endParaRPr>
          </a:p>
          <a:p>
            <a:pPr>
              <a:lnSpc>
                <a:spcPct val="150000"/>
              </a:lnSpc>
              <a:spcBef>
                <a:spcPts val="600"/>
              </a:spcBef>
            </a:pPr>
            <a:r>
              <a:rPr lang="en-US" altLang="zh-CN" sz="1400" i="1" dirty="0">
                <a:sym typeface="+mn-ea"/>
              </a:rPr>
              <a:t>这2个方法通过 .previous_elements 属性对当前节点前面的 tag 和字符串进行迭代,</a:t>
            </a:r>
            <a:endParaRPr lang="en-US" altLang="zh-CN" sz="1400" i="1" dirty="0">
              <a:sym typeface="+mn-ea"/>
            </a:endParaRPr>
          </a:p>
          <a:p>
            <a:pPr>
              <a:lnSpc>
                <a:spcPct val="150000"/>
              </a:lnSpc>
              <a:spcBef>
                <a:spcPts val="600"/>
              </a:spcBef>
            </a:pPr>
            <a:r>
              <a:rPr lang="en-US" altLang="zh-CN" sz="1400" i="1" dirty="0">
                <a:sym typeface="+mn-ea"/>
              </a:rPr>
              <a:t>find_all_previous() 方法返回所有符合条件的节点,</a:t>
            </a:r>
            <a:endParaRPr lang="en-US" altLang="zh-CN" sz="1400" i="1" dirty="0">
              <a:sym typeface="+mn-ea"/>
            </a:endParaRPr>
          </a:p>
          <a:p>
            <a:pPr>
              <a:lnSpc>
                <a:spcPct val="150000"/>
              </a:lnSpc>
              <a:spcBef>
                <a:spcPts val="600"/>
              </a:spcBef>
            </a:pPr>
            <a:r>
              <a:rPr lang="en-US" altLang="zh-CN" sz="1400" i="1" dirty="0">
                <a:sym typeface="+mn-ea"/>
              </a:rPr>
              <a:t>find_previous()方法返回第一个符合条件的节点</a:t>
            </a:r>
            <a:endParaRPr lang="en-US" altLang="zh-CN" sz="1400" i="1" dirty="0">
              <a:sym typeface="+mn-ea"/>
            </a:endParaRPr>
          </a:p>
          <a:p>
            <a:pPr>
              <a:lnSpc>
                <a:spcPct val="150000"/>
              </a:lnSpc>
              <a:spcBef>
                <a:spcPts val="600"/>
              </a:spcBef>
            </a:pPr>
            <a:endParaRPr lang="en-US" altLang="zh-CN" sz="1400" i="1"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p:txBody>
      </p:sp>
      <p:sp>
        <p:nvSpPr>
          <p:cNvPr id="25" name="椭圆 24"/>
          <p:cNvSpPr/>
          <p:nvPr/>
        </p:nvSpPr>
        <p:spPr>
          <a:xfrm>
            <a:off x="909955" y="1483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909955" y="31343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椭圆 4"/>
          <p:cNvSpPr/>
          <p:nvPr/>
        </p:nvSpPr>
        <p:spPr>
          <a:xfrm>
            <a:off x="909955" y="47599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CSS</a:t>
            </a:r>
            <a:r>
              <a:rPr dirty="0"/>
              <a:t>选择器</a:t>
            </a:r>
            <a:r>
              <a:rPr dirty="0"/>
              <a:t>？  </a:t>
            </a:r>
            <a:endParaRPr dirty="0"/>
          </a:p>
        </p:txBody>
      </p:sp>
      <p:sp>
        <p:nvSpPr>
          <p:cNvPr id="4" name="文本框 7"/>
          <p:cNvSpPr txBox="1"/>
          <p:nvPr/>
        </p:nvSpPr>
        <p:spPr>
          <a:xfrm flipH="1">
            <a:off x="1211263" y="1286527"/>
            <a:ext cx="10172555" cy="1076325"/>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这就是另一种与 find_all 方法有异曲同工之妙的查找方法.</a:t>
            </a:r>
            <a:endParaRPr lang="en-US" altLang="zh-CN" sz="1800" dirty="0">
              <a:solidFill>
                <a:schemeClr val="tx1"/>
              </a:solidFill>
              <a:sym typeface="+mn-ea"/>
            </a:endParaRPr>
          </a:p>
          <a:p>
            <a:pPr>
              <a:lnSpc>
                <a:spcPct val="100000"/>
              </a:lnSpc>
              <a:spcBef>
                <a:spcPts val="600"/>
              </a:spcBef>
            </a:pPr>
            <a:r>
              <a:rPr lang="en-US" altLang="zh-CN" sz="1800" dirty="0">
                <a:solidFill>
                  <a:schemeClr val="tx1"/>
                </a:solidFill>
                <a:sym typeface="+mn-ea"/>
              </a:rPr>
              <a:t>写 CSS 时，标签名不加任何修饰，类名前加.，id名前加#</a:t>
            </a:r>
            <a:endParaRPr lang="en-US" altLang="zh-CN" sz="1800" dirty="0">
              <a:solidFill>
                <a:schemeClr val="tx1"/>
              </a:solidFill>
              <a:sym typeface="+mn-ea"/>
            </a:endParaRPr>
          </a:p>
          <a:p>
            <a:pPr>
              <a:lnSpc>
                <a:spcPct val="100000"/>
              </a:lnSpc>
              <a:spcBef>
                <a:spcPts val="600"/>
              </a:spcBef>
            </a:pPr>
            <a:r>
              <a:rPr lang="en-US" altLang="zh-CN" sz="1800" dirty="0">
                <a:solidFill>
                  <a:schemeClr val="tx1"/>
                </a:solidFill>
                <a:sym typeface="+mn-ea"/>
              </a:rPr>
              <a:t>在这里我们也可以利用类似的方法来筛选元素，用到的方法是 soup.select()，返回类型是 list</a:t>
            </a:r>
            <a:endParaRPr lang="en-US" altLang="zh-CN" sz="1800" dirty="0">
              <a:solidFill>
                <a:schemeClr val="tx1"/>
              </a:solidFill>
              <a:sym typeface="+mn-ea"/>
            </a:endParaRPr>
          </a:p>
        </p:txBody>
      </p:sp>
      <p:sp>
        <p:nvSpPr>
          <p:cNvPr id="25" name="椭圆 24"/>
          <p:cNvSpPr/>
          <p:nvPr/>
        </p:nvSpPr>
        <p:spPr>
          <a:xfrm>
            <a:off x="909955" y="1411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文本框 7"/>
          <p:cNvSpPr txBox="1"/>
          <p:nvPr/>
        </p:nvSpPr>
        <p:spPr>
          <a:xfrm flipH="1">
            <a:off x="1067753" y="2480327"/>
            <a:ext cx="10172555" cy="4877435"/>
          </a:xfrm>
          <a:prstGeom prst="rect">
            <a:avLst/>
          </a:prstGeom>
          <a:noFill/>
        </p:spPr>
        <p:txBody>
          <a:bodyPr wrap="square" rtlCol="0">
            <a:spAutoFit/>
          </a:bodyPr>
          <a:p>
            <a:pPr>
              <a:lnSpc>
                <a:spcPct val="150000"/>
              </a:lnSpc>
              <a:spcBef>
                <a:spcPts val="600"/>
              </a:spcBef>
            </a:pPr>
            <a:r>
              <a:rPr lang="en-US" altLang="zh-CN" sz="1600" b="1" dirty="0">
                <a:sym typeface="+mn-ea"/>
              </a:rPr>
              <a:t>（1）通过标签名查找    </a:t>
            </a:r>
            <a:r>
              <a:rPr lang="en-US" altLang="zh-CN" sz="1600" dirty="0">
                <a:sym typeface="+mn-ea"/>
              </a:rPr>
              <a:t> soup.select('a')</a:t>
            </a:r>
            <a:endParaRPr lang="en-US" altLang="zh-CN" sz="1600" dirty="0">
              <a:sym typeface="+mn-ea"/>
            </a:endParaRPr>
          </a:p>
          <a:p>
            <a:pPr>
              <a:lnSpc>
                <a:spcPct val="150000"/>
              </a:lnSpc>
              <a:spcBef>
                <a:spcPts val="600"/>
              </a:spcBef>
            </a:pPr>
            <a:r>
              <a:rPr lang="en-US" altLang="zh-CN" sz="1600" b="1" dirty="0">
                <a:sym typeface="+mn-ea"/>
              </a:rPr>
              <a:t>（2）通过类名查找</a:t>
            </a:r>
            <a:r>
              <a:rPr lang="en-US" altLang="zh-CN" sz="1600" b="1" dirty="0">
                <a:sym typeface="+mn-ea"/>
              </a:rPr>
              <a:t>    </a:t>
            </a:r>
            <a:r>
              <a:rPr lang="en-US" altLang="zh-CN" sz="1600" dirty="0">
                <a:sym typeface="+mn-ea"/>
              </a:rPr>
              <a:t> </a:t>
            </a:r>
            <a:r>
              <a:rPr lang="en-US" altLang="zh-CN" sz="1600" dirty="0">
                <a:sym typeface="+mn-ea"/>
              </a:rPr>
              <a:t>soup.select('.sister')     </a:t>
            </a:r>
            <a:endParaRPr lang="en-US" altLang="zh-CN" sz="1600" dirty="0">
              <a:sym typeface="+mn-ea"/>
            </a:endParaRPr>
          </a:p>
          <a:p>
            <a:pPr>
              <a:lnSpc>
                <a:spcPct val="150000"/>
              </a:lnSpc>
              <a:spcBef>
                <a:spcPts val="600"/>
              </a:spcBef>
            </a:pPr>
            <a:r>
              <a:rPr lang="en-US" altLang="zh-CN" sz="1600" b="1" dirty="0">
                <a:sym typeface="+mn-ea"/>
              </a:rPr>
              <a:t>（3）通过 id 名查找</a:t>
            </a:r>
            <a:r>
              <a:rPr lang="en-US" altLang="zh-CN" sz="1600" b="1" dirty="0">
                <a:sym typeface="+mn-ea"/>
              </a:rPr>
              <a:t>    </a:t>
            </a:r>
            <a:r>
              <a:rPr lang="en-US" altLang="zh-CN" sz="1600" dirty="0">
                <a:sym typeface="+mn-ea"/>
              </a:rPr>
              <a:t> soup.select('#link1')</a:t>
            </a:r>
            <a:endParaRPr lang="en-US" altLang="zh-CN" sz="1600" dirty="0">
              <a:sym typeface="+mn-ea"/>
            </a:endParaRPr>
          </a:p>
          <a:p>
            <a:pPr>
              <a:lnSpc>
                <a:spcPct val="150000"/>
              </a:lnSpc>
              <a:spcBef>
                <a:spcPts val="600"/>
              </a:spcBef>
            </a:pPr>
            <a:r>
              <a:rPr lang="en-US" altLang="zh-CN" sz="1600" b="1" dirty="0">
                <a:sym typeface="+mn-ea"/>
              </a:rPr>
              <a:t>（4）组合查找</a:t>
            </a:r>
            <a:r>
              <a:rPr lang="en-US" altLang="zh-CN" sz="1600" b="1" dirty="0">
                <a:sym typeface="+mn-ea"/>
              </a:rPr>
              <a:t>    </a:t>
            </a:r>
            <a:r>
              <a:rPr lang="en-US" altLang="zh-CN" sz="1600" dirty="0">
                <a:sym typeface="+mn-ea"/>
              </a:rPr>
              <a:t> </a:t>
            </a:r>
            <a:r>
              <a:rPr lang="en-US" altLang="zh-CN" sz="1600" dirty="0">
                <a:sym typeface="+mn-ea"/>
              </a:rPr>
              <a:t>soup.select('p #link1')</a:t>
            </a:r>
            <a:endParaRPr lang="en-US" altLang="zh-CN" sz="1600" dirty="0">
              <a:sym typeface="+mn-ea"/>
            </a:endParaRPr>
          </a:p>
          <a:p>
            <a:pPr>
              <a:lnSpc>
                <a:spcPct val="150000"/>
              </a:lnSpc>
              <a:spcBef>
                <a:spcPts val="600"/>
              </a:spcBef>
            </a:pPr>
            <a:r>
              <a:rPr lang="en-US" altLang="zh-CN" sz="1600" b="1" dirty="0">
                <a:sym typeface="+mn-ea"/>
              </a:rPr>
              <a:t>（5）属性查找</a:t>
            </a:r>
            <a:r>
              <a:rPr lang="en-US" altLang="zh-CN" sz="1600" b="1" dirty="0">
                <a:sym typeface="+mn-ea"/>
              </a:rPr>
              <a:t>    </a:t>
            </a:r>
            <a:r>
              <a:rPr lang="en-US" altLang="zh-CN" sz="1600" dirty="0">
                <a:sym typeface="+mn-ea"/>
              </a:rPr>
              <a:t> </a:t>
            </a:r>
            <a:r>
              <a:rPr lang="en-US" altLang="zh-CN" sz="1600" dirty="0">
                <a:sym typeface="+mn-ea"/>
              </a:rPr>
              <a:t>soup.select('a[class="sister"]')</a:t>
            </a:r>
            <a:endParaRPr lang="en-US" altLang="zh-CN" sz="1600" dirty="0">
              <a:sym typeface="+mn-ea"/>
            </a:endParaRPr>
          </a:p>
          <a:p>
            <a:pPr>
              <a:lnSpc>
                <a:spcPct val="150000"/>
              </a:lnSpc>
              <a:spcBef>
                <a:spcPts val="600"/>
              </a:spcBef>
            </a:pPr>
            <a:r>
              <a:rPr lang="en-US" altLang="zh-CN" sz="1600" b="1" dirty="0">
                <a:sym typeface="+mn-ea"/>
              </a:rPr>
              <a:t>（6）</a:t>
            </a:r>
            <a:r>
              <a:rPr lang="en-US" altLang="zh-CN" sz="1600" b="1" dirty="0">
                <a:sym typeface="+mn-ea"/>
              </a:rPr>
              <a:t>获取内容</a:t>
            </a:r>
            <a:r>
              <a:rPr lang="en-US" altLang="zh-CN" sz="1600" b="1" dirty="0">
                <a:sym typeface="+mn-ea"/>
              </a:rPr>
              <a:t>    </a:t>
            </a:r>
            <a:r>
              <a:rPr lang="en-US" altLang="zh-CN" sz="1600" dirty="0">
                <a:sym typeface="+mn-ea"/>
              </a:rPr>
              <a:t> </a:t>
            </a:r>
            <a:r>
              <a:rPr lang="en-US" altLang="zh-CN" sz="1600" dirty="0">
                <a:sym typeface="+mn-ea"/>
              </a:rPr>
              <a:t>get_text() </a:t>
            </a:r>
            <a:endParaRPr lang="en-US" altLang="zh-CN" sz="1600" dirty="0">
              <a:sym typeface="+mn-ea"/>
            </a:endParaRPr>
          </a:p>
          <a:p>
            <a:pPr>
              <a:lnSpc>
                <a:spcPct val="150000"/>
              </a:lnSpc>
              <a:spcBef>
                <a:spcPts val="600"/>
              </a:spcBef>
            </a:pPr>
            <a:endParaRPr lang="en-US" altLang="zh-CN" sz="1600" b="1" dirty="0">
              <a:sym typeface="+mn-ea"/>
            </a:endParaRPr>
          </a:p>
          <a:p>
            <a:pPr>
              <a:lnSpc>
                <a:spcPct val="150000"/>
              </a:lnSpc>
              <a:spcBef>
                <a:spcPts val="600"/>
              </a:spcBef>
            </a:pPr>
            <a:endParaRPr lang="en-US" altLang="zh-CN" sz="1400" i="1"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3646700" y="2909970"/>
            <a:ext cx="10850454" cy="442994"/>
          </a:xfrm>
        </p:spPr>
        <p:txBody>
          <a:bodyPr>
            <a:normAutofit fontScale="90000"/>
          </a:bodyPr>
          <a:lstStyle/>
          <a:p>
            <a:r>
              <a:rPr lang="en-US" altLang="zh-CN" sz="3600" dirty="0" smtClean="0"/>
              <a:t>6</a:t>
            </a:r>
            <a:r>
              <a:rPr lang="zh-CN" altLang="en-US" sz="3600" dirty="0" smtClean="0"/>
              <a:t>、</a:t>
            </a:r>
            <a:r>
              <a:rPr lang="en-US" altLang="zh-CN" sz="3600" dirty="0" smtClean="0"/>
              <a:t>l</a:t>
            </a:r>
            <a:r>
              <a:rPr lang="en-US" altLang="zh-CN" sz="3600" dirty="0" smtClean="0"/>
              <a:t>XML</a:t>
            </a:r>
            <a:endParaRPr lang="zh-CN" alt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如</a:t>
            </a:r>
            <a:r>
              <a:rPr dirty="0"/>
              <a:t>何安装</a:t>
            </a:r>
            <a:r>
              <a:rPr lang="en-US" altLang="zh-CN" dirty="0"/>
              <a:t>lxml</a:t>
            </a:r>
            <a:r>
              <a:rPr dirty="0"/>
              <a:t>  </a:t>
            </a:r>
            <a:endParaRPr dirty="0"/>
          </a:p>
        </p:txBody>
      </p:sp>
      <p:sp>
        <p:nvSpPr>
          <p:cNvPr id="4" name="文本框 7"/>
          <p:cNvSpPr txBox="1"/>
          <p:nvPr/>
        </p:nvSpPr>
        <p:spPr>
          <a:xfrm flipH="1">
            <a:off x="1211263" y="1286527"/>
            <a:ext cx="10172555" cy="36830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xml</a:t>
            </a:r>
            <a:r>
              <a:rPr lang="zh-CN" altLang="en-US" sz="1800" dirty="0">
                <a:solidFill>
                  <a:schemeClr val="tx1"/>
                </a:solidFill>
                <a:sym typeface="+mn-ea"/>
              </a:rPr>
              <a:t>的详细介绍，官网链接：</a:t>
            </a:r>
            <a:r>
              <a:rPr lang="en-US" altLang="zh-CN" sz="1800" dirty="0">
                <a:solidFill>
                  <a:schemeClr val="tx1"/>
                </a:solidFill>
                <a:sym typeface="+mn-ea"/>
              </a:rPr>
              <a:t>http://lxml.de/,</a:t>
            </a:r>
            <a:r>
              <a:rPr lang="zh-CN" altLang="en-US" sz="1800" dirty="0">
                <a:solidFill>
                  <a:schemeClr val="tx1"/>
                </a:solidFill>
                <a:sym typeface="+mn-ea"/>
              </a:rPr>
              <a:t>是一种使用</a:t>
            </a:r>
            <a:r>
              <a:rPr lang="en-US" altLang="zh-CN" sz="1800" dirty="0">
                <a:solidFill>
                  <a:schemeClr val="tx1"/>
                </a:solidFill>
                <a:sym typeface="+mn-ea"/>
              </a:rPr>
              <a:t>Python</a:t>
            </a:r>
            <a:r>
              <a:rPr lang="zh-CN" altLang="en-US" sz="1800" dirty="0">
                <a:solidFill>
                  <a:schemeClr val="tx1"/>
                </a:solidFill>
                <a:sym typeface="+mn-ea"/>
              </a:rPr>
              <a:t>编写的库，可以迅速、灵活地处理</a:t>
            </a:r>
            <a:r>
              <a:rPr lang="en-US" altLang="zh-CN" sz="1800" dirty="0">
                <a:solidFill>
                  <a:schemeClr val="tx1"/>
                </a:solidFill>
                <a:sym typeface="+mn-ea"/>
              </a:rPr>
              <a:t>xml</a:t>
            </a:r>
            <a:endParaRPr lang="en-US" altLang="zh-CN" sz="1800" dirty="0">
              <a:solidFill>
                <a:schemeClr val="tx1"/>
              </a:solidFill>
              <a:sym typeface="+mn-ea"/>
            </a:endParaRPr>
          </a:p>
        </p:txBody>
      </p:sp>
      <p:sp>
        <p:nvSpPr>
          <p:cNvPr id="25" name="椭圆 24"/>
          <p:cNvSpPr/>
          <p:nvPr/>
        </p:nvSpPr>
        <p:spPr>
          <a:xfrm>
            <a:off x="909955" y="13690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909955" y="21437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文本框 7"/>
          <p:cNvSpPr txBox="1"/>
          <p:nvPr/>
        </p:nvSpPr>
        <p:spPr>
          <a:xfrm flipH="1">
            <a:off x="1116648" y="1946927"/>
            <a:ext cx="10172555" cy="2646045"/>
          </a:xfrm>
          <a:prstGeom prst="rect">
            <a:avLst/>
          </a:prstGeom>
          <a:noFill/>
        </p:spPr>
        <p:txBody>
          <a:bodyPr wrap="square" rtlCol="0">
            <a:spAutoFit/>
          </a:bodyPr>
          <a:p>
            <a:pPr>
              <a:lnSpc>
                <a:spcPct val="150000"/>
              </a:lnSpc>
              <a:spcBef>
                <a:spcPts val="600"/>
              </a:spcBef>
            </a:pPr>
            <a:r>
              <a:rPr lang="zh-CN" altLang="en-US" sz="1600" b="1" dirty="0">
                <a:sym typeface="+mn-ea"/>
              </a:rPr>
              <a:t>安装： </a:t>
            </a:r>
            <a:endParaRPr lang="zh-CN" altLang="en-US" sz="1600" b="1" dirty="0">
              <a:sym typeface="+mn-ea"/>
            </a:endParaRPr>
          </a:p>
          <a:p>
            <a:pPr>
              <a:lnSpc>
                <a:spcPct val="150000"/>
              </a:lnSpc>
              <a:spcBef>
                <a:spcPts val="600"/>
              </a:spcBef>
            </a:pPr>
            <a:r>
              <a:rPr lang="en-US" altLang="zh-CN" sz="1600" b="1" dirty="0">
                <a:sym typeface="+mn-ea"/>
              </a:rPr>
              <a:t>	</a:t>
            </a:r>
            <a:r>
              <a:rPr lang="en-US" altLang="zh-CN" sz="1600" dirty="0">
                <a:sym typeface="+mn-ea"/>
              </a:rPr>
              <a:t>pip install lxml</a:t>
            </a:r>
            <a:endParaRPr lang="en-US" altLang="zh-CN" sz="1600" dirty="0">
              <a:sym typeface="+mn-ea"/>
            </a:endParaRPr>
          </a:p>
          <a:p>
            <a:pPr>
              <a:lnSpc>
                <a:spcPct val="150000"/>
              </a:lnSpc>
              <a:spcBef>
                <a:spcPts val="600"/>
              </a:spcBef>
            </a:pPr>
            <a:endParaRPr lang="en-US" altLang="zh-CN" sz="1400" i="1"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p:txBody>
      </p:sp>
      <p:pic>
        <p:nvPicPr>
          <p:cNvPr id="7" name="图片 6"/>
          <p:cNvPicPr>
            <a:picLocks noChangeAspect="1"/>
          </p:cNvPicPr>
          <p:nvPr/>
        </p:nvPicPr>
        <p:blipFill>
          <a:blip r:embed="rId1"/>
          <a:srcRect l="2784"/>
          <a:stretch>
            <a:fillRect/>
          </a:stretch>
        </p:blipFill>
        <p:spPr>
          <a:xfrm>
            <a:off x="3302635" y="3058160"/>
            <a:ext cx="6940550" cy="108839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lxml库</a:t>
            </a:r>
            <a:r>
              <a:rPr dirty="0"/>
              <a:t>  </a:t>
            </a:r>
            <a:endParaRPr dirty="0"/>
          </a:p>
        </p:txBody>
      </p:sp>
      <p:pic>
        <p:nvPicPr>
          <p:cNvPr id="2" name="图片 1" descr="23rwefrw"/>
          <p:cNvPicPr>
            <a:picLocks noChangeAspect="1"/>
          </p:cNvPicPr>
          <p:nvPr/>
        </p:nvPicPr>
        <p:blipFill>
          <a:blip r:embed="rId1"/>
          <a:stretch>
            <a:fillRect/>
          </a:stretch>
        </p:blipFill>
        <p:spPr>
          <a:xfrm>
            <a:off x="6607175" y="1732915"/>
            <a:ext cx="5597525" cy="5632450"/>
          </a:xfrm>
          <a:prstGeom prst="rect">
            <a:avLst/>
          </a:prstGeom>
        </p:spPr>
      </p:pic>
      <p:sp>
        <p:nvSpPr>
          <p:cNvPr id="4" name="文本框 3"/>
          <p:cNvSpPr txBox="1"/>
          <p:nvPr/>
        </p:nvSpPr>
        <p:spPr>
          <a:xfrm>
            <a:off x="1155700" y="1606550"/>
            <a:ext cx="9312910" cy="3646170"/>
          </a:xfrm>
          <a:prstGeom prst="rect">
            <a:avLst/>
          </a:prstGeom>
          <a:noFill/>
        </p:spPr>
        <p:txBody>
          <a:bodyPr wrap="square" rtlCol="0" anchor="t">
            <a:spAutoFit/>
          </a:bodyPr>
          <a:p>
            <a:r>
              <a:rPr lang="zh-CN" altLang="en-US"/>
              <a:t>lxml 是 一个HTML/XML的解析器，主要的功能是如何解析和提取 HTML/XML 数据。</a:t>
            </a:r>
            <a:endParaRPr lang="zh-CN" altLang="en-US"/>
          </a:p>
          <a:p>
            <a:endParaRPr lang="zh-CN" altLang="en-US"/>
          </a:p>
          <a:p>
            <a:r>
              <a:rPr lang="zh-CN" altLang="en-US"/>
              <a:t>lxml和正则一样，也是用 C 实现的，是一款高性能的 Python HTML/XML 解析器，我们可以利用之前学习的XPath语法，来快速的定位特定元素以及节点信息。</a:t>
            </a:r>
            <a:endParaRPr lang="zh-CN" altLang="en-US"/>
          </a:p>
          <a:p>
            <a:endParaRPr lang="zh-CN" altLang="en-US"/>
          </a:p>
          <a:p>
            <a:r>
              <a:rPr lang="zh-CN" altLang="en-US"/>
              <a:t>lxml python 官方文档：http://lxml.de/index.html</a:t>
            </a:r>
            <a:endParaRPr lang="zh-CN" altLang="en-US"/>
          </a:p>
          <a:p>
            <a:endParaRPr lang="zh-CN" altLang="en-US"/>
          </a:p>
          <a:p>
            <a:r>
              <a:rPr lang="zh-CN" altLang="en-US"/>
              <a:t>需要安装C语言库，可使用 pip 安装：pip install lxml </a:t>
            </a:r>
            <a:endParaRPr lang="zh-CN" altLang="en-US"/>
          </a:p>
          <a:p>
            <a:r>
              <a:rPr lang="zh-CN" altLang="en-US"/>
              <a:t>（或通过wheel方式安装）</a:t>
            </a: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创</a:t>
            </a:r>
            <a:r>
              <a:rPr dirty="0"/>
              <a:t>建</a:t>
            </a:r>
            <a:r>
              <a:rPr lang="en-US" altLang="zh-CN" dirty="0"/>
              <a:t>lxml</a:t>
            </a:r>
            <a:r>
              <a:rPr dirty="0"/>
              <a:t>对象</a:t>
            </a:r>
            <a:r>
              <a:rPr dirty="0"/>
              <a:t>  </a:t>
            </a:r>
            <a:endParaRPr dirty="0"/>
          </a:p>
        </p:txBody>
      </p:sp>
      <p:sp>
        <p:nvSpPr>
          <p:cNvPr id="2" name="文本框 1"/>
          <p:cNvSpPr txBox="1"/>
          <p:nvPr/>
        </p:nvSpPr>
        <p:spPr>
          <a:xfrm>
            <a:off x="1407160" y="1451610"/>
            <a:ext cx="8659495" cy="4523105"/>
          </a:xfrm>
          <a:prstGeom prst="rect">
            <a:avLst/>
          </a:prstGeom>
          <a:noFill/>
        </p:spPr>
        <p:txBody>
          <a:bodyPr wrap="square" rtlCol="0" anchor="t">
            <a:spAutoFit/>
          </a:bodyPr>
          <a:p>
            <a:r>
              <a:rPr lang="zh-CN" altLang="en-US" sz="1600"/>
              <a:t># 导入lxml</a:t>
            </a:r>
            <a:endParaRPr lang="zh-CN" altLang="en-US" sz="1600"/>
          </a:p>
          <a:p>
            <a:r>
              <a:rPr lang="zh-CN" altLang="en-US" sz="1600"/>
              <a:t>from lxml import etree</a:t>
            </a:r>
            <a:endParaRPr lang="zh-CN" altLang="en-US" sz="1600"/>
          </a:p>
          <a:p>
            <a:endParaRPr lang="zh-CN" altLang="en-US" sz="1600"/>
          </a:p>
          <a:p>
            <a:r>
              <a:rPr lang="zh-CN" altLang="en-US" sz="1600"/>
              <a:t># html字符串</a:t>
            </a:r>
            <a:endParaRPr lang="zh-CN" altLang="en-US" sz="1600"/>
          </a:p>
          <a:p>
            <a:r>
              <a:rPr lang="zh-CN" altLang="en-US" sz="1600"/>
              <a:t>html_str = """</a:t>
            </a:r>
            <a:endParaRPr lang="zh-CN" altLang="en-US" sz="1600"/>
          </a:p>
          <a:p>
            <a:r>
              <a:rPr lang="zh-CN" altLang="en-US" sz="1600"/>
              <a:t>&lt;html&gt;</a:t>
            </a:r>
            <a:endParaRPr lang="zh-CN" altLang="en-US" sz="1600"/>
          </a:p>
          <a:p>
            <a:r>
              <a:rPr lang="zh-CN" altLang="en-US" sz="1600"/>
              <a:t>&lt;head&gt;</a:t>
            </a:r>
            <a:endParaRPr lang="zh-CN" altLang="en-US" sz="1600"/>
          </a:p>
          <a:p>
            <a:r>
              <a:rPr lang="zh-CN" altLang="en-US" sz="1600"/>
              <a:t>&lt;title&gt;demo&lt;/title&gt;</a:t>
            </a:r>
            <a:endParaRPr lang="zh-CN" altLang="en-US" sz="1600"/>
          </a:p>
          <a:p>
            <a:r>
              <a:rPr lang="zh-CN" altLang="en-US" sz="1600"/>
              <a:t>&lt;/head&gt;</a:t>
            </a:r>
            <a:endParaRPr lang="zh-CN" altLang="en-US" sz="1600"/>
          </a:p>
          <a:p>
            <a:r>
              <a:rPr lang="zh-CN" altLang="en-US" sz="1600"/>
              <a:t>&lt;body&gt;</a:t>
            </a:r>
            <a:endParaRPr lang="zh-CN" altLang="en-US" sz="1600"/>
          </a:p>
          <a:p>
            <a:r>
              <a:rPr lang="zh-CN" altLang="en-US" sz="1600"/>
              <a:t>&lt;p&gt;1111111&lt;/p&gt;</a:t>
            </a:r>
            <a:endParaRPr lang="zh-CN" altLang="en-US" sz="1600"/>
          </a:p>
          <a:p>
            <a:r>
              <a:rPr lang="zh-CN" altLang="en-US" sz="1600"/>
              <a:t>&lt;/body&gt;</a:t>
            </a:r>
            <a:endParaRPr lang="zh-CN" altLang="en-US" sz="1600"/>
          </a:p>
          <a:p>
            <a:r>
              <a:rPr lang="zh-CN" altLang="en-US" sz="1600"/>
              <a:t>&lt;/html&gt;</a:t>
            </a:r>
            <a:endParaRPr lang="zh-CN" altLang="en-US" sz="1600"/>
          </a:p>
          <a:p>
            <a:r>
              <a:rPr lang="zh-CN" altLang="en-US" sz="1600"/>
              <a:t>"""</a:t>
            </a:r>
            <a:endParaRPr lang="zh-CN" altLang="en-US" sz="1600"/>
          </a:p>
          <a:p>
            <a:endParaRPr lang="zh-CN" altLang="en-US" sz="1600"/>
          </a:p>
          <a:p>
            <a:r>
              <a:rPr lang="zh-CN" altLang="en-US" sz="1600"/>
              <a:t># 利用html_str创建一个节点树对象</a:t>
            </a:r>
            <a:endParaRPr lang="zh-CN" altLang="en-US" sz="1600"/>
          </a:p>
          <a:p>
            <a:r>
              <a:rPr lang="zh-CN" altLang="en-US" sz="1600"/>
              <a:t>html = etree.HTML(html_str)</a:t>
            </a:r>
            <a:endParaRPr lang="zh-CN" altLang="en-US" sz="1600"/>
          </a:p>
          <a:p>
            <a:r>
              <a:rPr lang="zh-CN" altLang="en-US" sz="1600"/>
              <a:t>type(html) # 输出结果为：lxml.etree._Element</a:t>
            </a:r>
            <a:endParaRPr lang="zh-CN" altLang="en-US"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729105" y="2399665"/>
            <a:ext cx="5692140" cy="3091815"/>
          </a:xfrm>
          <a:prstGeom prst="rect">
            <a:avLst/>
          </a:prstGeom>
        </p:spPr>
      </p:pic>
      <p:sp>
        <p:nvSpPr>
          <p:cNvPr id="3" name="标题 2"/>
          <p:cNvSpPr>
            <a:spLocks noGrp="1"/>
          </p:cNvSpPr>
          <p:nvPr>
            <p:ph type="title"/>
          </p:nvPr>
        </p:nvSpPr>
        <p:spPr>
          <a:xfrm>
            <a:off x="777770" y="796690"/>
            <a:ext cx="10850454" cy="442994"/>
          </a:xfrm>
        </p:spPr>
        <p:txBody>
          <a:bodyPr>
            <a:normAutofit fontScale="90000"/>
          </a:bodyPr>
          <a:lstStyle/>
          <a:p>
            <a:r>
              <a:rPr>
                <a:sym typeface="+mn-ea"/>
              </a:rPr>
              <a:t>爬虫的思路</a:t>
            </a:r>
            <a:endParaRPr dirty="0"/>
          </a:p>
        </p:txBody>
      </p:sp>
      <p:pic>
        <p:nvPicPr>
          <p:cNvPr id="2" name="图片 1" descr="23rwefrw"/>
          <p:cNvPicPr>
            <a:picLocks noChangeAspect="1"/>
          </p:cNvPicPr>
          <p:nvPr/>
        </p:nvPicPr>
        <p:blipFill>
          <a:blip r:embed="rId2"/>
          <a:stretch>
            <a:fillRect/>
          </a:stretch>
        </p:blipFill>
        <p:spPr>
          <a:xfrm>
            <a:off x="6592570" y="1389380"/>
            <a:ext cx="5597525" cy="5632450"/>
          </a:xfrm>
          <a:prstGeom prst="rect">
            <a:avLst/>
          </a:prstGeom>
        </p:spPr>
      </p:pic>
      <p:sp>
        <p:nvSpPr>
          <p:cNvPr id="4" name="文本框 3"/>
          <p:cNvSpPr txBox="1"/>
          <p:nvPr/>
        </p:nvSpPr>
        <p:spPr>
          <a:xfrm>
            <a:off x="1155700" y="1389380"/>
            <a:ext cx="9312910" cy="737235"/>
          </a:xfrm>
          <a:prstGeom prst="rect">
            <a:avLst/>
          </a:prstGeom>
          <a:noFill/>
        </p:spPr>
        <p:txBody>
          <a:bodyPr wrap="square" rtlCol="0" anchor="t">
            <a:spAutoFit/>
          </a:bodyPr>
          <a:p>
            <a:r>
              <a:rPr lang="zh-CN" altLang="en-US"/>
              <a:t>每一个网页都是一份 HTML文档，全称叫 hypertext markup language，是一种文本标记语言，他长的就像这样：</a:t>
            </a:r>
            <a:endParaRPr lang="zh-CN" altLang="en-US"/>
          </a:p>
        </p:txBody>
      </p:sp>
      <p:sp>
        <p:nvSpPr>
          <p:cNvPr id="6" name="文本框 5"/>
          <p:cNvSpPr txBox="1"/>
          <p:nvPr/>
        </p:nvSpPr>
        <p:spPr>
          <a:xfrm>
            <a:off x="942340" y="5362575"/>
            <a:ext cx="10521315" cy="1198880"/>
          </a:xfrm>
          <a:prstGeom prst="rect">
            <a:avLst/>
          </a:prstGeom>
          <a:noFill/>
        </p:spPr>
        <p:txBody>
          <a:bodyPr wrap="square" rtlCol="0" anchor="t">
            <a:spAutoFit/>
          </a:bodyPr>
          <a:p>
            <a:r>
              <a:rPr lang="zh-CN" altLang="en-US" sz="1800"/>
              <a:t>这是一份很有规则的文档写法</a:t>
            </a:r>
            <a:endParaRPr lang="zh-CN" altLang="en-US" sz="1800"/>
          </a:p>
          <a:p>
            <a:r>
              <a:rPr lang="zh-CN" altLang="en-US" sz="1800"/>
              <a:t>打开一个网页，即是通过了 HTTP协议，对一个资源进行了请求，返还你一份 HTML文档，然后浏览器进行文档的渲染，这样，就形成了一个网页</a:t>
            </a:r>
            <a:endParaRPr lang="zh-CN" altLang="en-US" sz="1800"/>
          </a:p>
          <a:p>
            <a:r>
              <a:rPr lang="zh-CN" altLang="en-US" sz="1800"/>
              <a:t>所以，我们只需要模拟浏览器，发送一份请求，获得这份文档，再抽取出我们需要的内容就好</a:t>
            </a:r>
            <a:endParaRPr lang="zh-CN" altLang="en-US" sz="18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节点与属性  </a:t>
            </a:r>
            <a:endParaRPr dirty="0"/>
          </a:p>
        </p:txBody>
      </p:sp>
      <p:sp>
        <p:nvSpPr>
          <p:cNvPr id="4" name="文本框 7"/>
          <p:cNvSpPr txBox="1"/>
          <p:nvPr/>
        </p:nvSpPr>
        <p:spPr>
          <a:xfrm flipH="1">
            <a:off x="1210945" y="1286510"/>
            <a:ext cx="4128135" cy="92202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1.Element类是lxml的一个基础类，大部分XML都是通过Element存储的。可以通过Element方法创建：</a:t>
            </a:r>
            <a:endParaRPr lang="en-US" altLang="zh-CN" sz="1800" dirty="0">
              <a:solidFill>
                <a:schemeClr val="tx1"/>
              </a:solidFill>
              <a:sym typeface="+mn-ea"/>
            </a:endParaRPr>
          </a:p>
        </p:txBody>
      </p:sp>
      <p:sp>
        <p:nvSpPr>
          <p:cNvPr id="25" name="椭圆 24"/>
          <p:cNvSpPr/>
          <p:nvPr/>
        </p:nvSpPr>
        <p:spPr>
          <a:xfrm>
            <a:off x="909955" y="13690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 name="椭圆 1"/>
          <p:cNvSpPr/>
          <p:nvPr/>
        </p:nvSpPr>
        <p:spPr>
          <a:xfrm>
            <a:off x="909955" y="42900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5" name="文本框 4"/>
          <p:cNvSpPr txBox="1"/>
          <p:nvPr/>
        </p:nvSpPr>
        <p:spPr>
          <a:xfrm>
            <a:off x="7162165" y="2663825"/>
            <a:ext cx="5828665" cy="1076325"/>
          </a:xfrm>
          <a:prstGeom prst="rect">
            <a:avLst/>
          </a:prstGeom>
          <a:noFill/>
        </p:spPr>
        <p:txBody>
          <a:bodyPr wrap="square" rtlCol="0" anchor="t">
            <a:spAutoFit/>
          </a:bodyPr>
          <a:p>
            <a:r>
              <a:rPr lang="zh-CN" altLang="en-US" sz="1600"/>
              <a:t>&gt;&gt;&gt; root.set('id','123')</a:t>
            </a:r>
            <a:endParaRPr lang="zh-CN" altLang="en-US" sz="1600"/>
          </a:p>
          <a:p>
            <a:r>
              <a:rPr lang="zh-CN" altLang="en-US" sz="1600"/>
              <a:t>&gt;&gt;&gt; id=root.get('id')</a:t>
            </a:r>
            <a:endParaRPr lang="zh-CN" altLang="en-US" sz="1600"/>
          </a:p>
          <a:p>
            <a:r>
              <a:rPr lang="zh-CN" altLang="en-US" sz="1600"/>
              <a:t>&gt;&gt;&gt; id</a:t>
            </a:r>
            <a:endParaRPr lang="zh-CN" altLang="en-US" sz="1600"/>
          </a:p>
          <a:p>
            <a:r>
              <a:rPr lang="zh-CN" altLang="en-US" sz="1600"/>
              <a:t>'123'</a:t>
            </a:r>
            <a:endParaRPr lang="zh-CN" altLang="en-US" sz="1600"/>
          </a:p>
        </p:txBody>
      </p:sp>
      <p:sp>
        <p:nvSpPr>
          <p:cNvPr id="8" name="文本框 7"/>
          <p:cNvSpPr txBox="1"/>
          <p:nvPr/>
        </p:nvSpPr>
        <p:spPr>
          <a:xfrm flipH="1">
            <a:off x="1211263" y="4178317"/>
            <a:ext cx="10172555" cy="36830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2.为root节点添加子节点：</a:t>
            </a:r>
            <a:endParaRPr lang="en-US" altLang="zh-CN" sz="1800" dirty="0">
              <a:solidFill>
                <a:schemeClr val="tx1"/>
              </a:solidFill>
              <a:sym typeface="+mn-ea"/>
            </a:endParaRPr>
          </a:p>
        </p:txBody>
      </p:sp>
      <p:sp>
        <p:nvSpPr>
          <p:cNvPr id="11" name="文本框 7"/>
          <p:cNvSpPr txBox="1"/>
          <p:nvPr/>
        </p:nvSpPr>
        <p:spPr>
          <a:xfrm flipH="1">
            <a:off x="6633845" y="1286510"/>
            <a:ext cx="4128135" cy="92202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3.XML Element的属性格式为Python的dict。可以通过get/set方法进行设置或获取操作：</a:t>
            </a:r>
            <a:endParaRPr lang="en-US" altLang="zh-CN" sz="1800" dirty="0">
              <a:solidFill>
                <a:schemeClr val="tx1"/>
              </a:solidFill>
              <a:sym typeface="+mn-ea"/>
            </a:endParaRPr>
          </a:p>
        </p:txBody>
      </p:sp>
      <p:sp>
        <p:nvSpPr>
          <p:cNvPr id="12" name="椭圆 11"/>
          <p:cNvSpPr/>
          <p:nvPr/>
        </p:nvSpPr>
        <p:spPr>
          <a:xfrm>
            <a:off x="6332855" y="136906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3" name="文本框 12"/>
          <p:cNvSpPr txBox="1"/>
          <p:nvPr/>
        </p:nvSpPr>
        <p:spPr>
          <a:xfrm>
            <a:off x="1440180" y="2663825"/>
            <a:ext cx="5828665" cy="1076325"/>
          </a:xfrm>
          <a:prstGeom prst="rect">
            <a:avLst/>
          </a:prstGeom>
          <a:noFill/>
        </p:spPr>
        <p:txBody>
          <a:bodyPr wrap="square" rtlCol="0" anchor="t">
            <a:spAutoFit/>
          </a:bodyPr>
          <a:p>
            <a:r>
              <a:rPr lang="zh-CN" altLang="en-US" sz="1600"/>
              <a:t>&gt;&gt;&gt; from lxml import etree</a:t>
            </a:r>
            <a:endParaRPr lang="zh-CN" altLang="en-US" sz="1600"/>
          </a:p>
          <a:p>
            <a:r>
              <a:rPr lang="zh-CN" altLang="en-US" sz="1600"/>
              <a:t>&gt;&gt;&gt; root=etree.Element('root');</a:t>
            </a:r>
            <a:endParaRPr lang="zh-CN" altLang="en-US" sz="1600"/>
          </a:p>
          <a:p>
            <a:r>
              <a:rPr lang="zh-CN" altLang="en-US" sz="1600"/>
              <a:t>&gt;&gt;&gt; print root.tag</a:t>
            </a:r>
            <a:endParaRPr lang="zh-CN" altLang="en-US" sz="1600"/>
          </a:p>
          <a:p>
            <a:r>
              <a:rPr lang="zh-CN" altLang="en-US" sz="1600"/>
              <a:t>root</a:t>
            </a:r>
            <a:endParaRPr lang="zh-CN" altLang="en-US" sz="1600"/>
          </a:p>
        </p:txBody>
      </p:sp>
      <p:sp>
        <p:nvSpPr>
          <p:cNvPr id="14" name="椭圆 13"/>
          <p:cNvSpPr/>
          <p:nvPr/>
        </p:nvSpPr>
        <p:spPr>
          <a:xfrm>
            <a:off x="6332220" y="417766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5" name="文本框 14"/>
          <p:cNvSpPr txBox="1"/>
          <p:nvPr/>
        </p:nvSpPr>
        <p:spPr>
          <a:xfrm flipH="1">
            <a:off x="6633528" y="4065922"/>
            <a:ext cx="10172555" cy="36830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4.遍历全部属性：</a:t>
            </a:r>
            <a:endParaRPr lang="en-US" altLang="zh-CN" sz="1800" dirty="0">
              <a:solidFill>
                <a:schemeClr val="tx1"/>
              </a:solidFill>
              <a:sym typeface="+mn-ea"/>
            </a:endParaRPr>
          </a:p>
        </p:txBody>
      </p:sp>
      <p:sp>
        <p:nvSpPr>
          <p:cNvPr id="16" name="文本框 15"/>
          <p:cNvSpPr txBox="1"/>
          <p:nvPr/>
        </p:nvSpPr>
        <p:spPr>
          <a:xfrm>
            <a:off x="7268845" y="4645025"/>
            <a:ext cx="5828665" cy="1076325"/>
          </a:xfrm>
          <a:prstGeom prst="rect">
            <a:avLst/>
          </a:prstGeom>
          <a:noFill/>
        </p:spPr>
        <p:txBody>
          <a:bodyPr wrap="square" rtlCol="0" anchor="t">
            <a:spAutoFit/>
          </a:bodyPr>
          <a:p>
            <a:r>
              <a:rPr lang="zh-CN" altLang="en-US" sz="1600"/>
              <a:t>&gt;&gt;&gt; for value,name in root.items():</a:t>
            </a:r>
            <a:endParaRPr lang="zh-CN" altLang="en-US" sz="1600"/>
          </a:p>
          <a:p>
            <a:r>
              <a:rPr lang="zh-CN" altLang="en-US" sz="1600"/>
              <a:t>...     print value,'\t',name</a:t>
            </a:r>
            <a:endParaRPr lang="zh-CN" altLang="en-US" sz="1600"/>
          </a:p>
          <a:p>
            <a:r>
              <a:rPr lang="zh-CN" altLang="en-US" sz="1600"/>
              <a:t>...</a:t>
            </a:r>
            <a:endParaRPr lang="zh-CN" altLang="en-US" sz="1600"/>
          </a:p>
          <a:p>
            <a:r>
              <a:rPr lang="zh-CN" altLang="en-US" sz="1600"/>
              <a:t>id      123</a:t>
            </a:r>
            <a:endParaRPr lang="zh-CN" altLang="en-US" sz="1600"/>
          </a:p>
        </p:txBody>
      </p:sp>
      <p:sp>
        <p:nvSpPr>
          <p:cNvPr id="17" name="文本框 16"/>
          <p:cNvSpPr txBox="1"/>
          <p:nvPr/>
        </p:nvSpPr>
        <p:spPr>
          <a:xfrm>
            <a:off x="1440180" y="4759325"/>
            <a:ext cx="5828665" cy="1322070"/>
          </a:xfrm>
          <a:prstGeom prst="rect">
            <a:avLst/>
          </a:prstGeom>
          <a:noFill/>
        </p:spPr>
        <p:txBody>
          <a:bodyPr wrap="square" rtlCol="0" anchor="t">
            <a:spAutoFit/>
          </a:bodyPr>
          <a:p>
            <a:r>
              <a:rPr lang="zh-CN" altLang="en-US" sz="1600"/>
              <a:t>&gt;&gt;&gt; child1=etree.SubElement(root,'child1')</a:t>
            </a:r>
            <a:endParaRPr lang="zh-CN" altLang="en-US" sz="1600"/>
          </a:p>
          <a:p>
            <a:r>
              <a:rPr lang="zh-CN" altLang="en-US" sz="1600"/>
              <a:t>&gt;&gt;&gt; print root</a:t>
            </a:r>
            <a:endParaRPr lang="zh-CN" altLang="en-US" sz="1600"/>
          </a:p>
          <a:p>
            <a:r>
              <a:rPr lang="zh-CN" altLang="en-US" sz="1600"/>
              <a:t>&lt;Element root at 0x2246760&gt;</a:t>
            </a:r>
            <a:endParaRPr lang="zh-CN" altLang="en-US" sz="1600"/>
          </a:p>
          <a:p>
            <a:r>
              <a:rPr lang="zh-CN" altLang="en-US" sz="1600"/>
              <a:t>&gt;&gt;&gt; print etree.tostring(root)</a:t>
            </a:r>
            <a:endParaRPr lang="zh-CN" altLang="en-US" sz="1600"/>
          </a:p>
          <a:p>
            <a:r>
              <a:rPr lang="zh-CN" altLang="en-US" sz="1600"/>
              <a:t>&lt;root&gt;&lt;child1/&gt;&lt;/root&gt;</a:t>
            </a:r>
            <a:endParaRPr lang="zh-CN" altLang="en-US" sz="16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4941465" y="2909970"/>
            <a:ext cx="10850454" cy="442994"/>
          </a:xfrm>
        </p:spPr>
        <p:txBody>
          <a:bodyPr>
            <a:normAutofit fontScale="90000"/>
          </a:bodyPr>
          <a:lstStyle/>
          <a:p>
            <a:r>
              <a:rPr lang="en-US" altLang="zh-CN" sz="3600" dirty="0" smtClean="0"/>
              <a:t>7</a:t>
            </a:r>
            <a:r>
              <a:rPr lang="zh-CN" altLang="en-US" sz="3600" dirty="0" smtClean="0"/>
              <a:t>、</a:t>
            </a:r>
            <a:r>
              <a:rPr lang="en-US" altLang="zh-CN" sz="3600" dirty="0" smtClean="0"/>
              <a:t>X</a:t>
            </a:r>
            <a:r>
              <a:rPr lang="en-US" sz="3600" dirty="0" smtClean="0"/>
              <a:t>path</a:t>
            </a:r>
            <a:endParaRPr 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pic>
        <p:nvPicPr>
          <p:cNvPr id="4" name="图片 3" descr="微服私访"/>
          <p:cNvPicPr>
            <a:picLocks noChangeAspect="1"/>
          </p:cNvPicPr>
          <p:nvPr/>
        </p:nvPicPr>
        <p:blipFill>
          <a:blip r:embed="rId2"/>
          <a:stretch>
            <a:fillRect/>
          </a:stretch>
        </p:blipFill>
        <p:spPr>
          <a:xfrm>
            <a:off x="-289560" y="688975"/>
            <a:ext cx="5486400" cy="59182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Xpath</a:t>
            </a:r>
            <a:r>
              <a:rPr dirty="0"/>
              <a:t>是什么？</a:t>
            </a:r>
            <a:r>
              <a:rPr dirty="0"/>
              <a:t>  </a:t>
            </a:r>
            <a:endParaRPr dirty="0"/>
          </a:p>
        </p:txBody>
      </p:sp>
      <p:sp>
        <p:nvSpPr>
          <p:cNvPr id="4" name="文本框 7"/>
          <p:cNvSpPr txBox="1"/>
          <p:nvPr/>
        </p:nvSpPr>
        <p:spPr>
          <a:xfrm flipH="1">
            <a:off x="1211263" y="1286527"/>
            <a:ext cx="10172555" cy="645160"/>
          </a:xfrm>
          <a:prstGeom prst="rect">
            <a:avLst/>
          </a:prstGeom>
          <a:noFill/>
        </p:spPr>
        <p:txBody>
          <a:bodyPr wrap="square" rtlCol="0">
            <a:spAutoFit/>
          </a:bodyPr>
          <a:p>
            <a:pPr>
              <a:lnSpc>
                <a:spcPct val="100000"/>
              </a:lnSpc>
              <a:spcBef>
                <a:spcPts val="600"/>
              </a:spcBef>
            </a:pPr>
            <a:r>
              <a:rPr lang="en-US" altLang="zh-CN" sz="1800" dirty="0">
                <a:solidFill>
                  <a:schemeClr val="tx1"/>
                </a:solidFill>
                <a:sym typeface="+mn-ea"/>
              </a:rPr>
              <a:t>XPath(XML Path Lauguage)</a:t>
            </a:r>
            <a:r>
              <a:rPr lang="zh-CN" altLang="en-US" sz="1800" dirty="0">
                <a:solidFill>
                  <a:schemeClr val="tx1"/>
                </a:solidFill>
                <a:sym typeface="+mn-ea"/>
              </a:rPr>
              <a:t>是一门在</a:t>
            </a:r>
            <a:r>
              <a:rPr lang="en-US" altLang="zh-CN" sz="1800" dirty="0">
                <a:solidFill>
                  <a:schemeClr val="tx1"/>
                </a:solidFill>
                <a:sym typeface="+mn-ea"/>
              </a:rPr>
              <a:t>XML</a:t>
            </a:r>
            <a:r>
              <a:rPr lang="zh-CN" altLang="en-US" sz="1800" dirty="0">
                <a:solidFill>
                  <a:schemeClr val="tx1"/>
                </a:solidFill>
                <a:sym typeface="+mn-ea"/>
              </a:rPr>
              <a:t>文档中查找信息的语言，可用来在</a:t>
            </a:r>
            <a:r>
              <a:rPr lang="en-US" altLang="zh-CN" sz="1800" dirty="0">
                <a:solidFill>
                  <a:schemeClr val="tx1"/>
                </a:solidFill>
                <a:sym typeface="+mn-ea"/>
              </a:rPr>
              <a:t>XML</a:t>
            </a:r>
            <a:r>
              <a:rPr lang="zh-CN" altLang="en-US" sz="1800" dirty="0">
                <a:solidFill>
                  <a:schemeClr val="tx1"/>
                </a:solidFill>
                <a:sym typeface="+mn-ea"/>
              </a:rPr>
              <a:t>文档中对元素和属性进行遍历。</a:t>
            </a:r>
            <a:endParaRPr lang="zh-CN" altLang="en-US" sz="1800" dirty="0">
              <a:solidFill>
                <a:schemeClr val="tx1"/>
              </a:solidFill>
              <a:sym typeface="+mn-ea"/>
            </a:endParaRPr>
          </a:p>
        </p:txBody>
      </p:sp>
      <p:sp>
        <p:nvSpPr>
          <p:cNvPr id="6" name="文本框 7"/>
          <p:cNvSpPr txBox="1"/>
          <p:nvPr/>
        </p:nvSpPr>
        <p:spPr>
          <a:xfrm flipH="1">
            <a:off x="5441950" y="2555875"/>
            <a:ext cx="2448560" cy="2691765"/>
          </a:xfrm>
          <a:prstGeom prst="rect">
            <a:avLst/>
          </a:prstGeom>
          <a:noFill/>
        </p:spPr>
        <p:txBody>
          <a:bodyPr wrap="square" rtlCol="0">
            <a:spAutoFit/>
          </a:bodyPr>
          <a:p>
            <a:pPr>
              <a:lnSpc>
                <a:spcPct val="150000"/>
              </a:lnSpc>
              <a:spcBef>
                <a:spcPts val="600"/>
              </a:spcBef>
            </a:pPr>
            <a:r>
              <a:rPr lang="en-US" altLang="zh-CN" sz="1600" b="1" dirty="0">
                <a:sym typeface="+mn-ea"/>
              </a:rPr>
              <a:t>（1）</a:t>
            </a:r>
            <a:r>
              <a:rPr lang="zh-CN" altLang="en-US" sz="1600" b="1" dirty="0">
                <a:sym typeface="+mn-ea"/>
              </a:rPr>
              <a:t>节点关系</a:t>
            </a:r>
            <a:r>
              <a:rPr lang="en-US" altLang="zh-CN" sz="1600" b="1" dirty="0">
                <a:sym typeface="+mn-ea"/>
              </a:rPr>
              <a:t>   </a:t>
            </a:r>
            <a:endParaRPr lang="en-US" altLang="zh-CN" sz="1600" b="1" dirty="0">
              <a:sym typeface="+mn-ea"/>
            </a:endParaRPr>
          </a:p>
          <a:p>
            <a:pPr>
              <a:lnSpc>
                <a:spcPct val="150000"/>
              </a:lnSpc>
              <a:spcBef>
                <a:spcPts val="600"/>
              </a:spcBef>
            </a:pPr>
            <a:r>
              <a:rPr lang="en-US" altLang="zh-CN" sz="1600" b="1" dirty="0">
                <a:sym typeface="+mn-ea"/>
              </a:rPr>
              <a:t>（2）</a:t>
            </a:r>
            <a:r>
              <a:rPr lang="zh-CN" altLang="en-US" sz="1600" b="1" dirty="0">
                <a:sym typeface="+mn-ea"/>
              </a:rPr>
              <a:t>选取节点</a:t>
            </a:r>
            <a:r>
              <a:rPr lang="en-US" altLang="zh-CN" sz="1600" b="1" dirty="0">
                <a:sym typeface="+mn-ea"/>
              </a:rPr>
              <a:t>    </a:t>
            </a:r>
            <a:endParaRPr lang="en-US" altLang="zh-CN" sz="1600" b="1" dirty="0">
              <a:sym typeface="+mn-ea"/>
            </a:endParaRPr>
          </a:p>
          <a:p>
            <a:pPr>
              <a:lnSpc>
                <a:spcPct val="150000"/>
              </a:lnSpc>
              <a:spcBef>
                <a:spcPts val="600"/>
              </a:spcBef>
            </a:pPr>
            <a:r>
              <a:rPr lang="en-US" altLang="zh-CN" sz="1600" b="1" dirty="0">
                <a:sym typeface="+mn-ea"/>
              </a:rPr>
              <a:t>（3）</a:t>
            </a:r>
            <a:r>
              <a:rPr lang="zh-CN" altLang="en-US" sz="1600" b="1" dirty="0">
                <a:sym typeface="+mn-ea"/>
              </a:rPr>
              <a:t>谓语</a:t>
            </a:r>
            <a:r>
              <a:rPr lang="en-US" altLang="zh-CN" sz="1600" b="1" dirty="0">
                <a:sym typeface="+mn-ea"/>
              </a:rPr>
              <a:t>    </a:t>
            </a:r>
            <a:r>
              <a:rPr lang="en-US" altLang="zh-CN" sz="1600" dirty="0">
                <a:sym typeface="+mn-ea"/>
              </a:rPr>
              <a:t> </a:t>
            </a:r>
            <a:endParaRPr lang="en-US" altLang="zh-CN" sz="1600" dirty="0">
              <a:sym typeface="+mn-ea"/>
            </a:endParaRPr>
          </a:p>
          <a:p>
            <a:pPr>
              <a:lnSpc>
                <a:spcPct val="150000"/>
              </a:lnSpc>
              <a:spcBef>
                <a:spcPts val="600"/>
              </a:spcBef>
            </a:pPr>
            <a:r>
              <a:rPr lang="en-US" altLang="zh-CN" sz="1600" b="1" dirty="0">
                <a:sym typeface="+mn-ea"/>
              </a:rPr>
              <a:t>（4）</a:t>
            </a:r>
            <a:r>
              <a:rPr lang="zh-CN" altLang="en-US" sz="1600" b="1" dirty="0">
                <a:sym typeface="+mn-ea"/>
              </a:rPr>
              <a:t>选取未知节点</a:t>
            </a:r>
            <a:r>
              <a:rPr lang="en-US" altLang="zh-CN" sz="1600" b="1" dirty="0">
                <a:sym typeface="+mn-ea"/>
              </a:rPr>
              <a:t>    </a:t>
            </a:r>
            <a:r>
              <a:rPr lang="en-US" altLang="zh-CN" sz="1600" dirty="0">
                <a:sym typeface="+mn-ea"/>
              </a:rPr>
              <a:t> </a:t>
            </a:r>
            <a:endParaRPr lang="en-US" altLang="zh-CN" sz="1600" dirty="0">
              <a:sym typeface="+mn-ea"/>
            </a:endParaRPr>
          </a:p>
          <a:p>
            <a:pPr>
              <a:lnSpc>
                <a:spcPct val="150000"/>
              </a:lnSpc>
              <a:spcBef>
                <a:spcPts val="600"/>
              </a:spcBef>
            </a:pPr>
            <a:r>
              <a:rPr lang="en-US" altLang="zh-CN" sz="1600" b="1" dirty="0">
                <a:sym typeface="+mn-ea"/>
              </a:rPr>
              <a:t>（5）Xpath</a:t>
            </a:r>
            <a:r>
              <a:rPr lang="zh-CN" altLang="en-US" sz="1600" b="1" dirty="0">
                <a:sym typeface="+mn-ea"/>
              </a:rPr>
              <a:t>运算符</a:t>
            </a:r>
            <a:endParaRPr lang="en-US" altLang="zh-CN" sz="1600" dirty="0">
              <a:solidFill>
                <a:schemeClr val="tx1"/>
              </a:solidFill>
              <a:sym typeface="+mn-ea"/>
            </a:endParaRPr>
          </a:p>
          <a:p>
            <a:pPr>
              <a:lnSpc>
                <a:spcPct val="150000"/>
              </a:lnSpc>
              <a:spcBef>
                <a:spcPts val="600"/>
              </a:spcBef>
            </a:pPr>
            <a:endParaRPr lang="en-US" altLang="zh-CN" sz="1600" dirty="0">
              <a:solidFill>
                <a:schemeClr val="tx1"/>
              </a:solidFill>
              <a:sym typeface="+mn-ea"/>
            </a:endParaRPr>
          </a:p>
        </p:txBody>
      </p:sp>
      <p:sp>
        <p:nvSpPr>
          <p:cNvPr id="25" name="椭圆 24"/>
          <p:cNvSpPr/>
          <p:nvPr/>
        </p:nvSpPr>
        <p:spPr>
          <a:xfrm>
            <a:off x="909955" y="1411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2" name="图片 1" descr="3r2r23"/>
          <p:cNvPicPr>
            <a:picLocks noChangeAspect="1"/>
          </p:cNvPicPr>
          <p:nvPr/>
        </p:nvPicPr>
        <p:blipFill>
          <a:blip r:embed="rId1"/>
          <a:srcRect l="22373" b="35189"/>
          <a:stretch>
            <a:fillRect/>
          </a:stretch>
        </p:blipFill>
        <p:spPr>
          <a:xfrm>
            <a:off x="-5080" y="1783715"/>
            <a:ext cx="4796155" cy="515429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选</a:t>
            </a:r>
            <a:r>
              <a:rPr dirty="0"/>
              <a:t>取节点</a:t>
            </a:r>
            <a:r>
              <a:rPr dirty="0"/>
              <a:t>  </a:t>
            </a:r>
            <a:endParaRPr dirty="0"/>
          </a:p>
        </p:txBody>
      </p:sp>
      <p:pic>
        <p:nvPicPr>
          <p:cNvPr id="5" name="图片 4"/>
          <p:cNvPicPr>
            <a:picLocks noChangeAspect="1"/>
          </p:cNvPicPr>
          <p:nvPr/>
        </p:nvPicPr>
        <p:blipFill>
          <a:blip r:embed="rId1"/>
          <a:stretch>
            <a:fillRect/>
          </a:stretch>
        </p:blipFill>
        <p:spPr>
          <a:xfrm>
            <a:off x="2197100" y="1655445"/>
            <a:ext cx="8012430" cy="415226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谓</a:t>
            </a:r>
            <a:r>
              <a:rPr dirty="0"/>
              <a:t>语</a:t>
            </a:r>
            <a:r>
              <a:rPr dirty="0"/>
              <a:t>  </a:t>
            </a:r>
            <a:endParaRPr dirty="0"/>
          </a:p>
        </p:txBody>
      </p:sp>
      <p:sp>
        <p:nvSpPr>
          <p:cNvPr id="4" name="文本框 7"/>
          <p:cNvSpPr txBox="1"/>
          <p:nvPr/>
        </p:nvSpPr>
        <p:spPr>
          <a:xfrm flipH="1">
            <a:off x="1211263" y="1286527"/>
            <a:ext cx="10172555" cy="1306830"/>
          </a:xfrm>
          <a:prstGeom prst="rect">
            <a:avLst/>
          </a:prstGeom>
          <a:noFill/>
        </p:spPr>
        <p:txBody>
          <a:bodyPr wrap="square" rtlCol="0">
            <a:spAutoFit/>
          </a:bodyPr>
          <a:p>
            <a:pPr>
              <a:lnSpc>
                <a:spcPct val="100000"/>
              </a:lnSpc>
              <a:spcBef>
                <a:spcPts val="600"/>
              </a:spcBef>
            </a:pPr>
            <a:r>
              <a:rPr sz="1600" dirty="0">
                <a:solidFill>
                  <a:schemeClr val="tx1"/>
                </a:solidFill>
                <a:sym typeface="+mn-ea"/>
              </a:rPr>
              <a:t>谓语用来查找某个特定的节点或者包含某个指定的值的节点，被嵌在方括号中。</a:t>
            </a:r>
            <a:endParaRPr sz="1600" dirty="0">
              <a:solidFill>
                <a:schemeClr val="tx1"/>
              </a:solidFill>
              <a:sym typeface="+mn-ea"/>
            </a:endParaRPr>
          </a:p>
          <a:p>
            <a:pPr>
              <a:lnSpc>
                <a:spcPct val="100000"/>
              </a:lnSpc>
              <a:spcBef>
                <a:spcPts val="600"/>
              </a:spcBef>
            </a:pPr>
            <a:r>
              <a:rPr sz="1600" dirty="0">
                <a:solidFill>
                  <a:schemeClr val="tx1"/>
                </a:solidFill>
                <a:sym typeface="+mn-ea"/>
              </a:rPr>
              <a:t>在下面的表格中，我们列出了带有谓语的一些路径表达式，以及表达式的结果：</a:t>
            </a:r>
            <a:endParaRPr sz="1600" dirty="0">
              <a:solidFill>
                <a:schemeClr val="tx1"/>
              </a:solidFill>
              <a:sym typeface="+mn-ea"/>
            </a:endParaRPr>
          </a:p>
          <a:p>
            <a:pPr>
              <a:lnSpc>
                <a:spcPct val="100000"/>
              </a:lnSpc>
              <a:spcBef>
                <a:spcPts val="600"/>
              </a:spcBef>
            </a:pPr>
            <a:endParaRPr sz="1600" dirty="0">
              <a:solidFill>
                <a:schemeClr val="tx1"/>
              </a:solidFill>
              <a:sym typeface="+mn-ea"/>
            </a:endParaRPr>
          </a:p>
          <a:p>
            <a:pPr>
              <a:lnSpc>
                <a:spcPct val="100000"/>
              </a:lnSpc>
              <a:spcBef>
                <a:spcPts val="600"/>
              </a:spcBef>
            </a:pPr>
            <a:r>
              <a:rPr sz="1600" dirty="0">
                <a:solidFill>
                  <a:schemeClr val="tx1"/>
                </a:solidFill>
                <a:sym typeface="+mn-ea"/>
              </a:rPr>
              <a:t> </a:t>
            </a:r>
            <a:endParaRPr sz="1600" dirty="0">
              <a:solidFill>
                <a:schemeClr val="tx1"/>
              </a:solidFill>
              <a:sym typeface="+mn-ea"/>
            </a:endParaRPr>
          </a:p>
        </p:txBody>
      </p:sp>
      <p:sp>
        <p:nvSpPr>
          <p:cNvPr id="25" name="椭圆 24"/>
          <p:cNvSpPr/>
          <p:nvPr/>
        </p:nvSpPr>
        <p:spPr>
          <a:xfrm>
            <a:off x="909955" y="1411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2595880" y="1901190"/>
            <a:ext cx="6395085" cy="496633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选</a:t>
            </a:r>
            <a:r>
              <a:rPr dirty="0"/>
              <a:t>取未知节点</a:t>
            </a:r>
            <a:r>
              <a:rPr dirty="0"/>
              <a:t>  </a:t>
            </a:r>
            <a:endParaRPr dirty="0"/>
          </a:p>
        </p:txBody>
      </p:sp>
      <p:sp>
        <p:nvSpPr>
          <p:cNvPr id="4" name="文本框 7"/>
          <p:cNvSpPr txBox="1"/>
          <p:nvPr/>
        </p:nvSpPr>
        <p:spPr>
          <a:xfrm flipH="1">
            <a:off x="1211263" y="1286527"/>
            <a:ext cx="10172555" cy="660400"/>
          </a:xfrm>
          <a:prstGeom prst="rect">
            <a:avLst/>
          </a:prstGeom>
          <a:noFill/>
        </p:spPr>
        <p:txBody>
          <a:bodyPr wrap="square" rtlCol="0">
            <a:spAutoFit/>
          </a:bodyPr>
          <a:p>
            <a:pPr>
              <a:lnSpc>
                <a:spcPct val="100000"/>
              </a:lnSpc>
              <a:spcBef>
                <a:spcPts val="600"/>
              </a:spcBef>
            </a:pPr>
            <a:r>
              <a:rPr sz="1600" dirty="0">
                <a:solidFill>
                  <a:schemeClr val="tx1"/>
                </a:solidFill>
                <a:sym typeface="+mn-ea"/>
              </a:rPr>
              <a:t>XPath 通配符可用来选取未知的 XML 元素</a:t>
            </a:r>
            <a:endParaRPr sz="1600" dirty="0">
              <a:solidFill>
                <a:schemeClr val="tx1"/>
              </a:solidFill>
              <a:sym typeface="+mn-ea"/>
            </a:endParaRPr>
          </a:p>
          <a:p>
            <a:pPr>
              <a:lnSpc>
                <a:spcPct val="100000"/>
              </a:lnSpc>
              <a:spcBef>
                <a:spcPts val="600"/>
              </a:spcBef>
            </a:pPr>
            <a:r>
              <a:rPr sz="1600" dirty="0">
                <a:solidFill>
                  <a:schemeClr val="tx1"/>
                </a:solidFill>
                <a:sym typeface="+mn-ea"/>
              </a:rPr>
              <a:t> </a:t>
            </a:r>
            <a:endParaRPr sz="1600" dirty="0">
              <a:solidFill>
                <a:schemeClr val="tx1"/>
              </a:solidFill>
              <a:sym typeface="+mn-ea"/>
            </a:endParaRPr>
          </a:p>
        </p:txBody>
      </p:sp>
      <p:sp>
        <p:nvSpPr>
          <p:cNvPr id="25" name="椭圆 24"/>
          <p:cNvSpPr/>
          <p:nvPr/>
        </p:nvSpPr>
        <p:spPr>
          <a:xfrm>
            <a:off x="909955" y="14116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2857500" y="2071370"/>
            <a:ext cx="5008880" cy="3017520"/>
          </a:xfrm>
          <a:prstGeom prst="rect">
            <a:avLst/>
          </a:prstGeom>
        </p:spPr>
      </p:pic>
      <p:pic>
        <p:nvPicPr>
          <p:cNvPr id="2" name="图片 1" descr="3423让"/>
          <p:cNvPicPr>
            <a:picLocks noChangeAspect="1"/>
          </p:cNvPicPr>
          <p:nvPr/>
        </p:nvPicPr>
        <p:blipFill>
          <a:blip r:embed="rId2"/>
          <a:stretch>
            <a:fillRect/>
          </a:stretch>
        </p:blipFill>
        <p:spPr>
          <a:xfrm>
            <a:off x="5756275" y="932180"/>
            <a:ext cx="6148070" cy="664019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Xpath</a:t>
            </a:r>
            <a:r>
              <a:rPr dirty="0"/>
              <a:t>运算符</a:t>
            </a:r>
            <a:r>
              <a:rPr dirty="0"/>
              <a:t>  </a:t>
            </a:r>
            <a:endParaRPr dirty="0"/>
          </a:p>
        </p:txBody>
      </p:sp>
      <p:pic>
        <p:nvPicPr>
          <p:cNvPr id="2" name="图片 1"/>
          <p:cNvPicPr>
            <a:picLocks noChangeAspect="1"/>
          </p:cNvPicPr>
          <p:nvPr/>
        </p:nvPicPr>
        <p:blipFill>
          <a:blip r:embed="rId1"/>
          <a:stretch>
            <a:fillRect/>
          </a:stretch>
        </p:blipFill>
        <p:spPr>
          <a:xfrm>
            <a:off x="3230880" y="29210"/>
            <a:ext cx="6521450" cy="680148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4941465" y="2909970"/>
            <a:ext cx="10850454" cy="442994"/>
          </a:xfrm>
        </p:spPr>
        <p:txBody>
          <a:bodyPr>
            <a:normAutofit fontScale="90000"/>
          </a:bodyPr>
          <a:lstStyle/>
          <a:p>
            <a:r>
              <a:rPr lang="en-US" altLang="zh-CN" sz="3600" dirty="0" smtClean="0"/>
              <a:t>8</a:t>
            </a:r>
            <a:r>
              <a:rPr lang="zh-CN" altLang="en-US" sz="3600" dirty="0" smtClean="0"/>
              <a:t>、</a:t>
            </a:r>
            <a:r>
              <a:rPr lang="en-US" altLang="zh-CN" sz="3600" dirty="0" smtClean="0"/>
              <a:t>Scrapy</a:t>
            </a:r>
            <a:endParaRPr lang="zh-CN" alt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pic>
        <p:nvPicPr>
          <p:cNvPr id="4" name="图片 3" descr="微服私访"/>
          <p:cNvPicPr>
            <a:picLocks noChangeAspect="1"/>
          </p:cNvPicPr>
          <p:nvPr/>
        </p:nvPicPr>
        <p:blipFill>
          <a:blip r:embed="rId2"/>
          <a:stretch>
            <a:fillRect/>
          </a:stretch>
        </p:blipFill>
        <p:spPr>
          <a:xfrm>
            <a:off x="-289560" y="688975"/>
            <a:ext cx="5486400" cy="5918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什</a:t>
            </a:r>
            <a:r>
              <a:rPr dirty="0"/>
              <a:t>么是</a:t>
            </a:r>
            <a:r>
              <a:rPr lang="en-US" altLang="zh-CN" dirty="0"/>
              <a:t>Scrapy</a:t>
            </a:r>
            <a:r>
              <a:rPr dirty="0"/>
              <a:t>？</a:t>
            </a:r>
            <a:r>
              <a:rPr dirty="0"/>
              <a:t>  </a:t>
            </a:r>
            <a:endParaRPr dirty="0"/>
          </a:p>
        </p:txBody>
      </p:sp>
      <p:sp>
        <p:nvSpPr>
          <p:cNvPr id="2" name="文本框 1"/>
          <p:cNvSpPr txBox="1"/>
          <p:nvPr/>
        </p:nvSpPr>
        <p:spPr>
          <a:xfrm>
            <a:off x="1271905" y="2004695"/>
            <a:ext cx="11153775" cy="2445385"/>
          </a:xfrm>
          <a:prstGeom prst="rect">
            <a:avLst/>
          </a:prstGeom>
          <a:noFill/>
        </p:spPr>
        <p:txBody>
          <a:bodyPr wrap="square" rtlCol="0" anchor="t">
            <a:spAutoFit/>
          </a:bodyPr>
          <a:p>
            <a:pPr>
              <a:lnSpc>
                <a:spcPct val="150000"/>
              </a:lnSpc>
            </a:pPr>
            <a:r>
              <a:rPr lang="en-US" altLang="zh-CN" sz="1800"/>
              <a:t>S</a:t>
            </a:r>
            <a:r>
              <a:rPr lang="zh-CN" altLang="en-US" sz="1800"/>
              <a:t>crapy 是一个为了爬取网站数据，提取结构性数据而编写的应用框架，我们只需要实现少量代码，就能够快速的抓取到数据内容。</a:t>
            </a:r>
            <a:endParaRPr lang="zh-CN" altLang="en-US" sz="1800"/>
          </a:p>
          <a:p>
            <a:pPr>
              <a:lnSpc>
                <a:spcPct val="150000"/>
              </a:lnSpc>
            </a:pPr>
            <a:endParaRPr lang="zh-CN" altLang="en-US" sz="1800"/>
          </a:p>
          <a:p>
            <a:pPr>
              <a:lnSpc>
                <a:spcPct val="150000"/>
              </a:lnSpc>
            </a:pPr>
            <a:r>
              <a:rPr lang="zh-CN" altLang="en-US" sz="1800"/>
              <a:t>Scrapy 使用了 Twisted['twɪstɪd](其主要对手是Tornado)异步网络框架来处理网络通讯，可以加快我们的下载速度，不用自己去实现异步框架，并且包含了各种中间件接口，可以灵活的完成各种需求。</a:t>
            </a:r>
            <a:endParaRPr lang="zh-CN" altLang="en-US" sz="1800"/>
          </a:p>
          <a:p>
            <a:endParaRPr lang="zh-CN" altLang="en-US" sz="1800"/>
          </a:p>
        </p:txBody>
      </p:sp>
      <p:sp>
        <p:nvSpPr>
          <p:cNvPr id="25" name="椭圆 24"/>
          <p:cNvSpPr/>
          <p:nvPr/>
        </p:nvSpPr>
        <p:spPr>
          <a:xfrm>
            <a:off x="1041400" y="223837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1041400" y="349440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异步与非阻塞的区别</a:t>
            </a:r>
            <a:endParaRPr dirty="0"/>
          </a:p>
        </p:txBody>
      </p:sp>
      <p:sp>
        <p:nvSpPr>
          <p:cNvPr id="6" name="文本框 5"/>
          <p:cNvSpPr txBox="1"/>
          <p:nvPr/>
        </p:nvSpPr>
        <p:spPr>
          <a:xfrm>
            <a:off x="1011555" y="5090795"/>
            <a:ext cx="10504170" cy="1198880"/>
          </a:xfrm>
          <a:prstGeom prst="rect">
            <a:avLst/>
          </a:prstGeom>
          <a:noFill/>
        </p:spPr>
        <p:txBody>
          <a:bodyPr wrap="square" rtlCol="0" anchor="t">
            <a:spAutoFit/>
          </a:bodyPr>
          <a:p>
            <a:pPr>
              <a:lnSpc>
                <a:spcPct val="150000"/>
              </a:lnSpc>
            </a:pPr>
            <a:r>
              <a:rPr lang="zh-CN" altLang="en-US" sz="1600"/>
              <a:t>异步：调用在发出之后，这个调用就直接返回，不管有无结果</a:t>
            </a:r>
            <a:endParaRPr lang="zh-CN" altLang="en-US" sz="1600"/>
          </a:p>
          <a:p>
            <a:pPr>
              <a:lnSpc>
                <a:spcPct val="150000"/>
              </a:lnSpc>
            </a:pPr>
            <a:r>
              <a:rPr lang="zh-CN" altLang="en-US" sz="1600"/>
              <a:t>非阻塞：关注的是程序在等待调用结果（消息，返回值）时的状态，指在不能立刻得到结果之前，该调用不会阻塞当前线程。</a:t>
            </a:r>
            <a:endParaRPr lang="zh-CN" altLang="en-US" sz="1600"/>
          </a:p>
        </p:txBody>
      </p:sp>
      <p:pic>
        <p:nvPicPr>
          <p:cNvPr id="5" name="图片 4"/>
          <p:cNvPicPr>
            <a:picLocks noChangeAspect="1"/>
          </p:cNvPicPr>
          <p:nvPr/>
        </p:nvPicPr>
        <p:blipFill>
          <a:blip r:embed="rId1"/>
          <a:stretch>
            <a:fillRect/>
          </a:stretch>
        </p:blipFill>
        <p:spPr>
          <a:xfrm>
            <a:off x="1442085" y="1513205"/>
            <a:ext cx="9305925" cy="32670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通</a:t>
            </a:r>
            <a:r>
              <a:rPr dirty="0"/>
              <a:t>用爬虫和聚焦爬虫工作流程</a:t>
            </a:r>
            <a:endParaRPr dirty="0"/>
          </a:p>
        </p:txBody>
      </p:sp>
      <p:pic>
        <p:nvPicPr>
          <p:cNvPr id="5" name="图片 4"/>
          <p:cNvPicPr>
            <a:picLocks noChangeAspect="1"/>
          </p:cNvPicPr>
          <p:nvPr>
            <p:custDataLst>
              <p:tags r:id="rId1"/>
            </p:custDataLst>
          </p:nvPr>
        </p:nvPicPr>
        <p:blipFill>
          <a:blip r:embed="rId2"/>
          <a:stretch>
            <a:fillRect/>
          </a:stretch>
        </p:blipFill>
        <p:spPr>
          <a:xfrm>
            <a:off x="1795780" y="1240155"/>
            <a:ext cx="3067685" cy="5238750"/>
          </a:xfrm>
          <a:prstGeom prst="rect">
            <a:avLst/>
          </a:prstGeom>
        </p:spPr>
      </p:pic>
      <p:pic>
        <p:nvPicPr>
          <p:cNvPr id="8" name="图片 7"/>
          <p:cNvPicPr>
            <a:picLocks noChangeAspect="1"/>
          </p:cNvPicPr>
          <p:nvPr/>
        </p:nvPicPr>
        <p:blipFill>
          <a:blip r:embed="rId3"/>
          <a:stretch>
            <a:fillRect/>
          </a:stretch>
        </p:blipFill>
        <p:spPr>
          <a:xfrm>
            <a:off x="5995670" y="1672590"/>
            <a:ext cx="4876800" cy="466725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Scrapy 框架安装和使用方法（Windows 操作系统）  </a:t>
            </a:r>
            <a:endParaRPr dirty="0"/>
          </a:p>
        </p:txBody>
      </p:sp>
      <p:sp>
        <p:nvSpPr>
          <p:cNvPr id="2" name="文本框 1"/>
          <p:cNvSpPr txBox="1"/>
          <p:nvPr/>
        </p:nvSpPr>
        <p:spPr>
          <a:xfrm>
            <a:off x="1160780" y="1399540"/>
            <a:ext cx="11153775" cy="5262245"/>
          </a:xfrm>
          <a:prstGeom prst="rect">
            <a:avLst/>
          </a:prstGeom>
          <a:noFill/>
        </p:spPr>
        <p:txBody>
          <a:bodyPr wrap="square" rtlCol="0" anchor="t">
            <a:spAutoFit/>
          </a:bodyPr>
          <a:p>
            <a:pPr>
              <a:lnSpc>
                <a:spcPct val="150000"/>
              </a:lnSpc>
            </a:pPr>
            <a:r>
              <a:rPr sz="1600" b="1"/>
              <a:t>安装（anaconda）</a:t>
            </a:r>
            <a:endParaRPr sz="1600" b="1"/>
          </a:p>
          <a:p>
            <a:pPr lvl="1">
              <a:lnSpc>
                <a:spcPct val="150000"/>
              </a:lnSpc>
            </a:pPr>
            <a:r>
              <a:rPr sz="1600"/>
              <a:t>使用anaconda直接 </a:t>
            </a:r>
            <a:r>
              <a:rPr sz="1600" b="1">
                <a:solidFill>
                  <a:schemeClr val="tx1">
                    <a:lumMod val="60000"/>
                    <a:lumOff val="40000"/>
                  </a:schemeClr>
                </a:solidFill>
              </a:rPr>
              <a:t>conda install scrapy</a:t>
            </a:r>
            <a:endParaRPr sz="1600" b="1">
              <a:solidFill>
                <a:schemeClr val="tx1">
                  <a:lumMod val="60000"/>
                  <a:lumOff val="40000"/>
                </a:schemeClr>
              </a:solidFill>
            </a:endParaRPr>
          </a:p>
          <a:p>
            <a:pPr lvl="1">
              <a:lnSpc>
                <a:spcPct val="150000"/>
              </a:lnSpc>
            </a:pPr>
            <a:r>
              <a:rPr sz="1600"/>
              <a:t>过后会停留在</a:t>
            </a:r>
            <a:r>
              <a:rPr sz="1600" b="1">
                <a:solidFill>
                  <a:schemeClr val="tx1">
                    <a:lumMod val="60000"/>
                    <a:lumOff val="40000"/>
                  </a:schemeClr>
                </a:solidFill>
              </a:rPr>
              <a:t>Proceed &lt;[y]/n&gt;</a:t>
            </a:r>
            <a:r>
              <a:rPr sz="1600"/>
              <a:t>? 这一行</a:t>
            </a:r>
            <a:endParaRPr sz="1600"/>
          </a:p>
          <a:p>
            <a:pPr lvl="1">
              <a:lnSpc>
                <a:spcPct val="150000"/>
              </a:lnSpc>
            </a:pPr>
            <a:r>
              <a:rPr sz="1600"/>
              <a:t>输入 </a:t>
            </a:r>
            <a:r>
              <a:rPr sz="1600" b="1">
                <a:solidFill>
                  <a:schemeClr val="tx1">
                    <a:lumMod val="60000"/>
                    <a:lumOff val="40000"/>
                  </a:schemeClr>
                </a:solidFill>
              </a:rPr>
              <a:t>y </a:t>
            </a:r>
            <a:r>
              <a:rPr sz="1600"/>
              <a:t>确认 继续安装</a:t>
            </a:r>
            <a:endParaRPr sz="1600"/>
          </a:p>
          <a:p>
            <a:pPr lvl="1">
              <a:lnSpc>
                <a:spcPct val="150000"/>
              </a:lnSpc>
            </a:pPr>
            <a:r>
              <a:rPr sz="1600"/>
              <a:t>待安装完成后，输入 </a:t>
            </a:r>
            <a:r>
              <a:rPr sz="1600" b="1">
                <a:solidFill>
                  <a:schemeClr val="tx1">
                    <a:lumMod val="60000"/>
                    <a:lumOff val="40000"/>
                  </a:schemeClr>
                </a:solidFill>
              </a:rPr>
              <a:t>scrapy</a:t>
            </a:r>
            <a:endParaRPr sz="1600"/>
          </a:p>
          <a:p>
            <a:pPr lvl="1">
              <a:lnSpc>
                <a:spcPct val="150000"/>
              </a:lnSpc>
            </a:pPr>
            <a:r>
              <a:rPr sz="1600"/>
              <a:t>若能显示出scrapy的一些命令则为安装成功</a:t>
            </a:r>
            <a:endParaRPr sz="1600"/>
          </a:p>
          <a:p>
            <a:pPr>
              <a:lnSpc>
                <a:spcPct val="150000"/>
              </a:lnSpc>
            </a:pPr>
            <a:r>
              <a:rPr sz="1600" b="1"/>
              <a:t>安装（python 3.7）</a:t>
            </a:r>
            <a:endParaRPr sz="1600" b="1"/>
          </a:p>
          <a:p>
            <a:pPr lvl="1">
              <a:lnSpc>
                <a:spcPct val="150000"/>
              </a:lnSpc>
            </a:pPr>
            <a:r>
              <a:rPr sz="1600"/>
              <a:t>scrapy框架的安装需要许多的依赖库，其中 Twisted 用 pip 方法安装会不成功</a:t>
            </a:r>
            <a:endParaRPr sz="1600"/>
          </a:p>
          <a:p>
            <a:pPr lvl="1">
              <a:lnSpc>
                <a:spcPct val="150000"/>
              </a:lnSpc>
            </a:pPr>
            <a:r>
              <a:rPr sz="1600"/>
              <a:t>因此，先去下载 Twisted 的离线安装包,使用</a:t>
            </a:r>
            <a:r>
              <a:rPr sz="1600" b="1">
                <a:solidFill>
                  <a:schemeClr val="tx1">
                    <a:lumMod val="60000"/>
                    <a:lumOff val="40000"/>
                  </a:schemeClr>
                </a:solidFill>
              </a:rPr>
              <a:t>CTRL + F</a:t>
            </a:r>
            <a:r>
              <a:rPr sz="1600"/>
              <a:t> 查找</a:t>
            </a:r>
            <a:r>
              <a:rPr sz="1600" b="1">
                <a:solidFill>
                  <a:schemeClr val="tx1">
                    <a:lumMod val="60000"/>
                    <a:lumOff val="40000"/>
                  </a:schemeClr>
                </a:solidFill>
              </a:rPr>
              <a:t>Twisted</a:t>
            </a:r>
            <a:r>
              <a:rPr sz="1600"/>
              <a:t>，再下载相应的 whl 文件</a:t>
            </a:r>
            <a:endParaRPr sz="1600"/>
          </a:p>
          <a:p>
            <a:pPr lvl="1">
              <a:lnSpc>
                <a:spcPct val="150000"/>
              </a:lnSpc>
            </a:pPr>
            <a:r>
              <a:rPr sz="1600"/>
              <a:t>win32 即 32 位系统，amd64 即 64 位系统</a:t>
            </a:r>
            <a:endParaRPr sz="1600"/>
          </a:p>
          <a:p>
            <a:pPr lvl="1">
              <a:lnSpc>
                <a:spcPct val="150000"/>
              </a:lnSpc>
            </a:pPr>
            <a:r>
              <a:rPr sz="1600"/>
              <a:t>在 cmd 终端 通过 cd 命令，打开下载的文件所在的文件夹</a:t>
            </a:r>
            <a:endParaRPr sz="1600"/>
          </a:p>
          <a:p>
            <a:pPr lvl="1">
              <a:lnSpc>
                <a:spcPct val="150000"/>
              </a:lnSpc>
            </a:pPr>
            <a:r>
              <a:rPr sz="1600"/>
              <a:t>输入</a:t>
            </a:r>
            <a:r>
              <a:rPr sz="1600" b="1">
                <a:solidFill>
                  <a:schemeClr val="tx1">
                    <a:lumMod val="60000"/>
                    <a:lumOff val="40000"/>
                  </a:schemeClr>
                </a:solidFill>
              </a:rPr>
              <a:t>pip install 文件名.whl</a:t>
            </a:r>
            <a:r>
              <a:rPr sz="1600"/>
              <a:t>安装</a:t>
            </a:r>
            <a:endParaRPr sz="1600"/>
          </a:p>
          <a:p>
            <a:pPr lvl="1">
              <a:lnSpc>
                <a:spcPct val="150000"/>
              </a:lnSpc>
            </a:pPr>
            <a:r>
              <a:rPr sz="1600"/>
              <a:t>安装完成后通过</a:t>
            </a:r>
            <a:r>
              <a:rPr sz="1600" b="1">
                <a:solidFill>
                  <a:schemeClr val="tx1">
                    <a:lumMod val="60000"/>
                    <a:lumOff val="40000"/>
                  </a:schemeClr>
                </a:solidFill>
              </a:rPr>
              <a:t> pip install scrapy</a:t>
            </a:r>
            <a:r>
              <a:rPr sz="1600"/>
              <a:t> 安装 scrapy 框架</a:t>
            </a:r>
            <a:endParaRPr sz="1600"/>
          </a:p>
          <a:p>
            <a:pPr>
              <a:lnSpc>
                <a:spcPct val="150000"/>
              </a:lnSpc>
            </a:pPr>
            <a:endParaRPr sz="1600"/>
          </a:p>
        </p:txBody>
      </p:sp>
      <p:sp>
        <p:nvSpPr>
          <p:cNvPr id="5" name="椭圆 4"/>
          <p:cNvSpPr/>
          <p:nvPr/>
        </p:nvSpPr>
        <p:spPr>
          <a:xfrm>
            <a:off x="950595" y="161290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950595" y="382714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1"/>
          <a:stretch>
            <a:fillRect/>
          </a:stretch>
        </p:blipFill>
        <p:spPr>
          <a:xfrm>
            <a:off x="8282305" y="1612900"/>
            <a:ext cx="2701925" cy="212788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Scrapy的使用  </a:t>
            </a:r>
            <a:endParaRPr dirty="0"/>
          </a:p>
        </p:txBody>
      </p:sp>
      <p:sp>
        <p:nvSpPr>
          <p:cNvPr id="2" name="文本框 1"/>
          <p:cNvSpPr txBox="1"/>
          <p:nvPr/>
        </p:nvSpPr>
        <p:spPr>
          <a:xfrm>
            <a:off x="1473200" y="1340485"/>
            <a:ext cx="5991860" cy="3415030"/>
          </a:xfrm>
          <a:prstGeom prst="rect">
            <a:avLst/>
          </a:prstGeom>
          <a:noFill/>
        </p:spPr>
        <p:txBody>
          <a:bodyPr wrap="square" rtlCol="0" anchor="t">
            <a:spAutoFit/>
          </a:bodyPr>
          <a:p>
            <a:pPr>
              <a:lnSpc>
                <a:spcPct val="150000"/>
              </a:lnSpc>
            </a:pPr>
            <a:r>
              <a:rPr lang="en-US" sz="1600" b="1"/>
              <a:t>         </a:t>
            </a:r>
            <a:r>
              <a:rPr sz="1600" b="1"/>
              <a:t>使用</a:t>
            </a:r>
            <a:endParaRPr sz="1600" b="1"/>
          </a:p>
          <a:p>
            <a:pPr>
              <a:lnSpc>
                <a:spcPct val="150000"/>
              </a:lnSpc>
            </a:pPr>
            <a:r>
              <a:rPr sz="1600" b="1"/>
              <a:t>         导入：</a:t>
            </a:r>
            <a:endParaRPr sz="1600" b="1"/>
          </a:p>
          <a:p>
            <a:pPr lvl="1">
              <a:lnSpc>
                <a:spcPct val="150000"/>
              </a:lnSpc>
            </a:pPr>
            <a:r>
              <a:rPr sz="1600"/>
              <a:t>import scrapy</a:t>
            </a:r>
            <a:endParaRPr sz="1600"/>
          </a:p>
          <a:p>
            <a:pPr lvl="1">
              <a:lnSpc>
                <a:spcPct val="150000"/>
              </a:lnSpc>
            </a:pPr>
            <a:r>
              <a:rPr sz="1600" b="1"/>
              <a:t>命令：</a:t>
            </a:r>
            <a:endParaRPr sz="1600" b="1"/>
          </a:p>
          <a:p>
            <a:pPr lvl="1">
              <a:lnSpc>
                <a:spcPct val="150000"/>
              </a:lnSpc>
            </a:pPr>
            <a:r>
              <a:rPr lang="en-US" sz="1600"/>
              <a:t>·  </a:t>
            </a:r>
            <a:r>
              <a:rPr sz="1600"/>
              <a:t>测试 xpath/css 表达式：</a:t>
            </a:r>
            <a:endParaRPr sz="1600"/>
          </a:p>
          <a:p>
            <a:pPr lvl="1">
              <a:lnSpc>
                <a:spcPct val="150000"/>
              </a:lnSpc>
            </a:pPr>
            <a:r>
              <a:rPr sz="1600"/>
              <a:t>response.xpath(“表达式”) [ [0], .extract(), .extract_first() ]</a:t>
            </a:r>
            <a:endParaRPr sz="1600"/>
          </a:p>
          <a:p>
            <a:pPr lvl="1">
              <a:lnSpc>
                <a:spcPct val="150000"/>
              </a:lnSpc>
            </a:pPr>
            <a:r>
              <a:rPr sz="1600"/>
              <a:t>response.css(‘表达式’) [ [0], .extract(), .extract_first() ]</a:t>
            </a:r>
            <a:endParaRPr sz="1600"/>
          </a:p>
          <a:p>
            <a:pPr lvl="1">
              <a:lnSpc>
                <a:spcPct val="150000"/>
              </a:lnSpc>
            </a:pPr>
            <a:r>
              <a:rPr lang="en-US" sz="1600"/>
              <a:t>·  </a:t>
            </a:r>
            <a:r>
              <a:rPr sz="1600"/>
              <a:t>创建：</a:t>
            </a:r>
            <a:endParaRPr sz="1600"/>
          </a:p>
          <a:p>
            <a:pPr lvl="1">
              <a:lnSpc>
                <a:spcPct val="150000"/>
              </a:lnSpc>
            </a:pPr>
            <a:endParaRPr sz="1600"/>
          </a:p>
        </p:txBody>
      </p:sp>
      <p:sp>
        <p:nvSpPr>
          <p:cNvPr id="5" name="椭圆 4"/>
          <p:cNvSpPr/>
          <p:nvPr/>
        </p:nvSpPr>
        <p:spPr>
          <a:xfrm>
            <a:off x="1696720" y="153225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6" name="椭圆 5"/>
          <p:cNvSpPr/>
          <p:nvPr/>
        </p:nvSpPr>
        <p:spPr>
          <a:xfrm>
            <a:off x="1696720" y="265874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2142490" y="4476750"/>
            <a:ext cx="7086600" cy="4338320"/>
          </a:xfrm>
          <a:prstGeom prst="rect">
            <a:avLst/>
          </a:prstGeom>
          <a:noFill/>
        </p:spPr>
        <p:txBody>
          <a:bodyPr wrap="square" rtlCol="0" anchor="t">
            <a:spAutoFit/>
          </a:bodyPr>
          <a:p>
            <a:r>
              <a:rPr lang="zh-CN" altLang="en-US" sz="1200"/>
              <a:t>     ----------常用命令----------         -----作用-----</a:t>
            </a:r>
            <a:endParaRPr lang="zh-CN" altLang="en-US" sz="1200"/>
          </a:p>
          <a:p>
            <a:r>
              <a:rPr lang="zh-CN" altLang="en-US" sz="1200"/>
              <a:t>    scrapy                            | 弹出scrapy命令列表</a:t>
            </a:r>
            <a:endParaRPr lang="zh-CN" altLang="en-US" sz="1200"/>
          </a:p>
          <a:p>
            <a:r>
              <a:rPr lang="zh-CN" altLang="en-US" sz="1200"/>
              <a:t>    scrapy startproject 项目名         | 创建一个项目</a:t>
            </a:r>
            <a:endParaRPr lang="zh-CN" altLang="en-US" sz="1200"/>
          </a:p>
          <a:p>
            <a:r>
              <a:rPr lang="zh-CN" altLang="en-US" sz="1200"/>
              <a:t>    scrapy genspider 爬虫名 url        | 创建一个爬虫</a:t>
            </a:r>
            <a:endParaRPr lang="zh-CN" altLang="en-US" sz="1200"/>
          </a:p>
          <a:p>
            <a:r>
              <a:rPr lang="zh-CN" altLang="en-US" sz="1200"/>
              <a:t>    scrapy genspider -t 模板 name url  | 一般用的有basic（默认）和crawl</a:t>
            </a:r>
            <a:endParaRPr lang="zh-CN" altLang="en-US" sz="1200"/>
          </a:p>
          <a:p>
            <a:r>
              <a:rPr lang="zh-CN" altLang="en-US" sz="1200"/>
              <a:t>    cd 项目名                          | 进入项目文件夹（Windows命令）</a:t>
            </a:r>
            <a:endParaRPr lang="zh-CN" altLang="en-US" sz="1200"/>
          </a:p>
          <a:p>
            <a:r>
              <a:rPr lang="zh-CN" altLang="en-US" sz="1200"/>
              <a:t>    cd ..                             | 退出项目（Windows命令）</a:t>
            </a:r>
            <a:endParaRPr lang="zh-CN" altLang="en-US" sz="1200"/>
          </a:p>
          <a:p>
            <a:r>
              <a:rPr lang="zh-CN" altLang="en-US" sz="1200"/>
              <a:t>    scrapy check                      | 检查代码是否存在错误，并且指出错误</a:t>
            </a:r>
            <a:endParaRPr lang="zh-CN" altLang="en-US" sz="1200"/>
          </a:p>
          <a:p>
            <a:r>
              <a:rPr lang="zh-CN" altLang="en-US" sz="1200"/>
              <a:t>    scrapy list                       | 返回项目里所有的爬虫名称</a:t>
            </a:r>
            <a:endParaRPr lang="zh-CN" altLang="en-US" sz="1200"/>
          </a:p>
          <a:p>
            <a:r>
              <a:rPr lang="zh-CN" altLang="en-US" sz="1200"/>
              <a:t>    scrapy edit 爬虫名                 | 在命令行进行编辑（不方便，一般不用）</a:t>
            </a:r>
            <a:endParaRPr lang="zh-CN" altLang="en-US" sz="1200"/>
          </a:p>
          <a:p>
            <a:r>
              <a:rPr lang="zh-CN" altLang="en-US" sz="1200"/>
              <a:t>	scrapy settings                   | 查看设置</a:t>
            </a:r>
            <a:endParaRPr lang="zh-CN" altLang="en-US" sz="1200"/>
          </a:p>
          <a:p>
            <a:r>
              <a:rPr lang="zh-CN" altLang="en-US" sz="1200"/>
              <a:t>	scrapy settings -h 配置名          | 获取配置信息</a:t>
            </a:r>
            <a:endParaRPr lang="zh-CN" altLang="en-US" sz="1200"/>
          </a:p>
          <a:p>
            <a:r>
              <a:rPr lang="zh-CN" altLang="en-US" sz="1200"/>
              <a:t>	scrapy runspider name.py          | 运行单独一个爬虫文件</a:t>
            </a:r>
            <a:endParaRPr lang="zh-CN" altLang="en-US" sz="1200"/>
          </a:p>
          <a:p>
            <a:r>
              <a:rPr lang="zh-CN" altLang="en-US" sz="1200"/>
              <a:t>	scrapy shell url                  | 进入交互终端，用于调试爬虫</a:t>
            </a:r>
            <a:endParaRPr lang="zh-CN" altLang="en-US" sz="1200"/>
          </a:p>
          <a:p>
            <a:r>
              <a:rPr lang="zh-CN" altLang="en-US" sz="1200"/>
              <a:t>	scrapy fetch url                  | 请求这个网址并且返回内容</a:t>
            </a:r>
            <a:endParaRPr lang="zh-CN" altLang="en-US" sz="1200"/>
          </a:p>
          <a:p>
            <a:r>
              <a:rPr lang="zh-CN" altLang="en-US" sz="1200"/>
              <a:t>	scrapy view url                   | 直接把收集的内容在浏览器中打开</a:t>
            </a:r>
            <a:endParaRPr lang="zh-CN" altLang="en-US" sz="1200"/>
          </a:p>
          <a:p>
            <a:r>
              <a:rPr lang="zh-CN" altLang="en-US" sz="1200"/>
              <a:t>	scrapy version                    | 查看版本信息</a:t>
            </a:r>
            <a:endParaRPr lang="zh-CN" altLang="en-US" sz="1200"/>
          </a:p>
          <a:p>
            <a:r>
              <a:rPr lang="zh-CN" altLang="en-US" sz="1200"/>
              <a:t>	scrapy crawl 爬虫名 -o file_name   | 运行爬虫，并输出特定文件（文件可不输出）</a:t>
            </a:r>
            <a:endParaRPr lang="zh-CN" altLang="en-US" sz="1200"/>
          </a:p>
          <a:p>
            <a:r>
              <a:rPr lang="zh-CN" altLang="en-US" sz="1200"/>
              <a:t>	scrapy runspider 爬虫名.py         | 运行爬虫文件</a:t>
            </a:r>
            <a:endParaRPr lang="zh-CN" altLang="en-US" sz="1200"/>
          </a:p>
          <a:p>
            <a:r>
              <a:rPr lang="zh-CN" altLang="en-US" sz="1200"/>
              <a:t>	上述命令 --nolog                   | 不显示日志</a:t>
            </a:r>
            <a:endParaRPr lang="zh-CN" altLang="en-US" sz="1200"/>
          </a:p>
          <a:p>
            <a:r>
              <a:rPr lang="zh-CN" altLang="en-US" sz="1200"/>
              <a:t>	上述命令 --headers                 | 返回响应头信息</a:t>
            </a:r>
            <a:endParaRPr lang="zh-CN" altLang="en-US" sz="1200"/>
          </a:p>
          <a:p>
            <a:r>
              <a:rPr lang="zh-CN" altLang="en-US" sz="1200"/>
              <a:t>	上述命令 --no-redirect             | 网址重定向</a:t>
            </a:r>
            <a:endParaRPr lang="zh-CN" altLang="en-US" sz="1200"/>
          </a:p>
          <a:p>
            <a:endParaRPr lang="zh-CN" altLang="en-US" sz="12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dirty="0"/>
              <a:t>Scrapy 项目文件构成  </a:t>
            </a:r>
            <a:endParaRPr dirty="0"/>
          </a:p>
        </p:txBody>
      </p:sp>
      <p:sp>
        <p:nvSpPr>
          <p:cNvPr id="8" name="文本框 7"/>
          <p:cNvSpPr txBox="1"/>
          <p:nvPr/>
        </p:nvSpPr>
        <p:spPr>
          <a:xfrm>
            <a:off x="777875" y="1752600"/>
            <a:ext cx="11153775" cy="368300"/>
          </a:xfrm>
          <a:prstGeom prst="rect">
            <a:avLst/>
          </a:prstGeom>
          <a:noFill/>
        </p:spPr>
        <p:txBody>
          <a:bodyPr wrap="square" rtlCol="0" anchor="t">
            <a:spAutoFit/>
          </a:bodyPr>
          <a:p>
            <a:r>
              <a:rPr lang="zh-CN" sz="1800"/>
              <a:t>当创建好一个项目后，会生成几个项目文件</a:t>
            </a:r>
            <a:endParaRPr lang="zh-CN" sz="1800"/>
          </a:p>
        </p:txBody>
      </p:sp>
      <p:sp>
        <p:nvSpPr>
          <p:cNvPr id="9" name="文本框 8"/>
          <p:cNvSpPr txBox="1"/>
          <p:nvPr/>
        </p:nvSpPr>
        <p:spPr>
          <a:xfrm>
            <a:off x="1649095" y="4145915"/>
            <a:ext cx="9918700" cy="2245360"/>
          </a:xfrm>
          <a:prstGeom prst="rect">
            <a:avLst/>
          </a:prstGeom>
          <a:noFill/>
        </p:spPr>
        <p:txBody>
          <a:bodyPr wrap="square" rtlCol="0" anchor="t">
            <a:spAutoFit/>
          </a:bodyPr>
          <a:p>
            <a:r>
              <a:rPr lang="zh-CN" altLang="en-US" sz="1400"/>
              <a:t>|-- spider. py          ----  爬虫文件夹</a:t>
            </a:r>
            <a:endParaRPr lang="zh-CN" altLang="en-US" sz="1400"/>
          </a:p>
          <a:p>
            <a:r>
              <a:rPr lang="zh-CN" altLang="en-US" sz="1400"/>
              <a:t>	    |---- _init_. py    ----  默认的爬虫代码文件</a:t>
            </a:r>
            <a:endParaRPr lang="zh-CN" altLang="en-US" sz="1400"/>
          </a:p>
          <a:p>
            <a:r>
              <a:rPr lang="zh-CN" altLang="en-US" sz="1400"/>
              <a:t>	    |---- </a:t>
            </a:r>
            <a:r>
              <a:rPr lang="en-US" altLang="zh-CN" sz="1400"/>
              <a:t>myspider</a:t>
            </a:r>
            <a:r>
              <a:rPr lang="zh-CN" altLang="en-US" sz="1400"/>
              <a:t>. py    ----  具体爬虫代码文件</a:t>
            </a:r>
            <a:endParaRPr lang="zh-CN" altLang="en-US" sz="1400"/>
          </a:p>
          <a:p>
            <a:r>
              <a:rPr lang="zh-CN" altLang="en-US" sz="1400"/>
              <a:t>	|-- _init_. py          ----  爬虫项目的初始化文件，用来对项目做初始化工作。</a:t>
            </a:r>
            <a:endParaRPr lang="zh-CN" altLang="en-US" sz="1400"/>
          </a:p>
          <a:p>
            <a:r>
              <a:rPr lang="zh-CN" altLang="en-US" sz="1400"/>
              <a:t>	|-- items. py           ----  爬虫项目的数据容器文件，用来定义要获取的数据。</a:t>
            </a:r>
            <a:endParaRPr lang="zh-CN" altLang="en-US" sz="1400"/>
          </a:p>
          <a:p>
            <a:r>
              <a:rPr lang="zh-CN" altLang="en-US" sz="1400"/>
              <a:t>	|-- pipelines. py       ----  爬虫项目的管道文件，用来对items中的数据进行进一步的加工处理</a:t>
            </a:r>
            <a:endParaRPr lang="zh-CN" altLang="en-US" sz="1400"/>
          </a:p>
          <a:p>
            <a:r>
              <a:rPr lang="zh-CN" altLang="en-US" sz="1400"/>
              <a:t>	|-- middlewares.py      ----  爬虫中间件文件，处理request和reponse等相关配置</a:t>
            </a:r>
            <a:endParaRPr lang="zh-CN" altLang="en-US" sz="1400"/>
          </a:p>
          <a:p>
            <a:r>
              <a:rPr lang="zh-CN" altLang="en-US" sz="1400"/>
              <a:t>	|-- setting. py         ----  爬虫项目的设置文件，包含了爬虫项目的设置信息</a:t>
            </a:r>
            <a:endParaRPr lang="zh-CN" altLang="en-US" sz="1400"/>
          </a:p>
          <a:p>
            <a:r>
              <a:rPr lang="zh-CN" altLang="en-US" sz="1400"/>
              <a:t>	|-- scrapy. cfg         ----  爬虫项目的配置文件，定义了项目的配置文件路径、部署相关信息等内容</a:t>
            </a:r>
            <a:endParaRPr lang="zh-CN" altLang="en-US" sz="1400"/>
          </a:p>
          <a:p>
            <a:endParaRPr lang="zh-CN" altLang="en-US" sz="1400"/>
          </a:p>
        </p:txBody>
      </p:sp>
      <p:sp>
        <p:nvSpPr>
          <p:cNvPr id="10" name="文本框 9"/>
          <p:cNvSpPr txBox="1"/>
          <p:nvPr/>
        </p:nvSpPr>
        <p:spPr>
          <a:xfrm>
            <a:off x="777875" y="3459480"/>
            <a:ext cx="11153775" cy="368300"/>
          </a:xfrm>
          <a:prstGeom prst="rect">
            <a:avLst/>
          </a:prstGeom>
          <a:noFill/>
        </p:spPr>
        <p:txBody>
          <a:bodyPr wrap="square" rtlCol="0" anchor="t">
            <a:spAutoFit/>
          </a:bodyPr>
          <a:p>
            <a:r>
              <a:rPr lang="zh-CN" sz="1800"/>
              <a:t>具体介绍如下：</a:t>
            </a:r>
            <a:endParaRPr lang="zh-CN" sz="1800"/>
          </a:p>
        </p:txBody>
      </p:sp>
      <p:sp>
        <p:nvSpPr>
          <p:cNvPr id="11" name="椭圆 10"/>
          <p:cNvSpPr/>
          <p:nvPr/>
        </p:nvSpPr>
        <p:spPr>
          <a:xfrm>
            <a:off x="634365" y="1864995"/>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2" name="椭圆 11"/>
          <p:cNvSpPr/>
          <p:nvPr/>
        </p:nvSpPr>
        <p:spPr>
          <a:xfrm>
            <a:off x="634365" y="3571240"/>
            <a:ext cx="143510" cy="14414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回</a:t>
            </a:r>
            <a:r>
              <a:rPr dirty="0"/>
              <a:t>顾前面的爬虫流程</a:t>
            </a:r>
            <a:endParaRPr dirty="0"/>
          </a:p>
        </p:txBody>
      </p:sp>
      <p:pic>
        <p:nvPicPr>
          <p:cNvPr id="7" name="图片 6"/>
          <p:cNvPicPr>
            <a:picLocks noChangeAspect="1"/>
          </p:cNvPicPr>
          <p:nvPr/>
        </p:nvPicPr>
        <p:blipFill>
          <a:blip r:embed="rId1"/>
          <a:stretch>
            <a:fillRect/>
          </a:stretch>
        </p:blipFill>
        <p:spPr>
          <a:xfrm>
            <a:off x="1978025" y="1240155"/>
            <a:ext cx="8782685" cy="495427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另</a:t>
            </a:r>
            <a:r>
              <a:rPr dirty="0"/>
              <a:t>一种形式爬虫流程</a:t>
            </a:r>
            <a:endParaRPr dirty="0"/>
          </a:p>
        </p:txBody>
      </p:sp>
      <p:pic>
        <p:nvPicPr>
          <p:cNvPr id="2" name="图片 1"/>
          <p:cNvPicPr>
            <a:picLocks noChangeAspect="1"/>
          </p:cNvPicPr>
          <p:nvPr/>
        </p:nvPicPr>
        <p:blipFill>
          <a:blip r:embed="rId1"/>
          <a:stretch>
            <a:fillRect/>
          </a:stretch>
        </p:blipFill>
        <p:spPr>
          <a:xfrm>
            <a:off x="1324610" y="1394460"/>
            <a:ext cx="9077325" cy="471487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Scrapy</a:t>
            </a:r>
            <a:r>
              <a:rPr>
                <a:sym typeface="+mn-ea"/>
              </a:rPr>
              <a:t>的爬虫流程</a:t>
            </a:r>
            <a:endParaRPr dirty="0">
              <a:sym typeface="+mn-ea"/>
            </a:endParaRPr>
          </a:p>
        </p:txBody>
      </p:sp>
      <p:pic>
        <p:nvPicPr>
          <p:cNvPr id="2" name="图片 1"/>
          <p:cNvPicPr>
            <a:picLocks noChangeAspect="1"/>
          </p:cNvPicPr>
          <p:nvPr/>
        </p:nvPicPr>
        <p:blipFill>
          <a:blip r:embed="rId1"/>
          <a:stretch>
            <a:fillRect/>
          </a:stretch>
        </p:blipFill>
        <p:spPr>
          <a:xfrm>
            <a:off x="1942465" y="1430020"/>
            <a:ext cx="8305800" cy="47244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Scrapy</a:t>
            </a:r>
            <a:r>
              <a:rPr>
                <a:sym typeface="+mn-ea"/>
              </a:rPr>
              <a:t>的爬虫流程</a:t>
            </a:r>
            <a:endParaRPr dirty="0">
              <a:sym typeface="+mn-ea"/>
            </a:endParaRPr>
          </a:p>
        </p:txBody>
      </p:sp>
      <p:pic>
        <p:nvPicPr>
          <p:cNvPr id="4" name="图片 3"/>
          <p:cNvPicPr>
            <a:picLocks noChangeAspect="1"/>
          </p:cNvPicPr>
          <p:nvPr/>
        </p:nvPicPr>
        <p:blipFill>
          <a:blip r:embed="rId1"/>
          <a:stretch>
            <a:fillRect/>
          </a:stretch>
        </p:blipFill>
        <p:spPr>
          <a:xfrm>
            <a:off x="2661285" y="1457960"/>
            <a:ext cx="7390765" cy="447675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Scrapy</a:t>
            </a:r>
            <a:r>
              <a:rPr>
                <a:sym typeface="+mn-ea"/>
              </a:rPr>
              <a:t>的爬虫流程</a:t>
            </a:r>
            <a:endParaRPr dirty="0">
              <a:sym typeface="+mn-ea"/>
            </a:endParaRPr>
          </a:p>
        </p:txBody>
      </p:sp>
      <p:sp>
        <p:nvSpPr>
          <p:cNvPr id="2" name="文本框 1"/>
          <p:cNvSpPr txBox="1"/>
          <p:nvPr/>
        </p:nvSpPr>
        <p:spPr>
          <a:xfrm>
            <a:off x="1271905" y="2004695"/>
            <a:ext cx="11153775" cy="2306955"/>
          </a:xfrm>
          <a:prstGeom prst="rect">
            <a:avLst/>
          </a:prstGeom>
          <a:noFill/>
        </p:spPr>
        <p:txBody>
          <a:bodyPr wrap="square" rtlCol="0" anchor="t">
            <a:spAutoFit/>
          </a:bodyPr>
          <a:p>
            <a:r>
              <a:rPr lang="en-US" altLang="zh-CN" sz="1800"/>
              <a:t>1.</a:t>
            </a:r>
            <a:r>
              <a:rPr lang="zh-CN" altLang="en-US" sz="1800"/>
              <a:t>创建一个</a:t>
            </a:r>
            <a:r>
              <a:rPr lang="en-US" altLang="zh-CN" sz="1800"/>
              <a:t>scrapy</a:t>
            </a:r>
            <a:r>
              <a:rPr lang="zh-CN" altLang="en-US" sz="1800"/>
              <a:t>项目</a:t>
            </a:r>
            <a:endParaRPr lang="zh-CN" altLang="en-US" sz="1800"/>
          </a:p>
          <a:p>
            <a:r>
              <a:rPr lang="en-US" altLang="zh-CN" sz="1800"/>
              <a:t>	scrapy startproject mySpider</a:t>
            </a:r>
            <a:endParaRPr lang="en-US" altLang="zh-CN" sz="1800"/>
          </a:p>
          <a:p>
            <a:r>
              <a:rPr lang="en-US" altLang="zh-CN" sz="1800"/>
              <a:t>2.</a:t>
            </a:r>
            <a:r>
              <a:rPr lang="zh-CN" altLang="en-US" sz="1800"/>
              <a:t>生成一个爬虫</a:t>
            </a:r>
            <a:endParaRPr lang="zh-CN" altLang="en-US" sz="1800"/>
          </a:p>
          <a:p>
            <a:r>
              <a:rPr lang="en-US" altLang="zh-CN" sz="1800"/>
              <a:t>	scrapy genspider xxx </a:t>
            </a:r>
            <a:r>
              <a:rPr lang="en-US" altLang="zh-CN" sz="1800">
                <a:sym typeface="+mn-ea"/>
              </a:rPr>
              <a:t>“xxx.com”</a:t>
            </a:r>
            <a:endParaRPr lang="en-US" altLang="zh-CN" sz="1800"/>
          </a:p>
          <a:p>
            <a:r>
              <a:rPr lang="en-US" altLang="zh-CN" sz="1800"/>
              <a:t>3.</a:t>
            </a:r>
            <a:r>
              <a:rPr lang="zh-CN" altLang="en-US" sz="1800"/>
              <a:t>提取数据</a:t>
            </a:r>
            <a:endParaRPr lang="zh-CN" altLang="en-US" sz="1800"/>
          </a:p>
          <a:p>
            <a:r>
              <a:rPr lang="en-US" altLang="zh-CN" sz="1800"/>
              <a:t>	</a:t>
            </a:r>
            <a:r>
              <a:rPr lang="zh-CN" altLang="en-US" sz="1800"/>
              <a:t>完善</a:t>
            </a:r>
            <a:r>
              <a:rPr lang="en-US" altLang="zh-CN" sz="1800"/>
              <a:t>spider</a:t>
            </a:r>
            <a:r>
              <a:rPr lang="zh-CN" altLang="en-US" sz="1800"/>
              <a:t>，使用</a:t>
            </a:r>
            <a:r>
              <a:rPr lang="en-US" altLang="zh-CN" sz="1800"/>
              <a:t>xpath</a:t>
            </a:r>
            <a:r>
              <a:rPr lang="zh-CN" altLang="en-US" sz="1800"/>
              <a:t>等方法</a:t>
            </a:r>
            <a:endParaRPr lang="zh-CN" altLang="en-US" sz="1800"/>
          </a:p>
          <a:p>
            <a:r>
              <a:rPr lang="en-US" altLang="zh-CN" sz="1800"/>
              <a:t>4.</a:t>
            </a:r>
            <a:r>
              <a:rPr lang="zh-CN" altLang="en-US" sz="1800"/>
              <a:t>保存数据</a:t>
            </a:r>
            <a:endParaRPr lang="zh-CN" altLang="en-US" sz="1800"/>
          </a:p>
          <a:p>
            <a:r>
              <a:rPr lang="en-US" altLang="zh-CN" sz="1800"/>
              <a:t>	pipeline</a:t>
            </a:r>
            <a:r>
              <a:rPr lang="zh-CN" altLang="en-US" sz="1800"/>
              <a:t>中保存数据</a:t>
            </a:r>
            <a:endParaRPr lang="zh-CN" altLang="en-US" sz="180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创</a:t>
            </a:r>
            <a:r>
              <a:rPr>
                <a:sym typeface="+mn-ea"/>
              </a:rPr>
              <a:t>建一个爬虫</a:t>
            </a:r>
            <a:endParaRPr dirty="0">
              <a:sym typeface="+mn-ea"/>
            </a:endParaRPr>
          </a:p>
        </p:txBody>
      </p:sp>
      <p:pic>
        <p:nvPicPr>
          <p:cNvPr id="5" name="图片 4" descr="图片1"/>
          <p:cNvPicPr>
            <a:picLocks noChangeAspect="1"/>
          </p:cNvPicPr>
          <p:nvPr/>
        </p:nvPicPr>
        <p:blipFill>
          <a:blip r:embed="rId1"/>
          <a:stretch>
            <a:fillRect/>
          </a:stretch>
        </p:blipFill>
        <p:spPr>
          <a:xfrm>
            <a:off x="2778125" y="1967865"/>
            <a:ext cx="6633210" cy="4720590"/>
          </a:xfrm>
          <a:prstGeom prst="rect">
            <a:avLst/>
          </a:prstGeom>
        </p:spPr>
      </p:pic>
      <p:sp>
        <p:nvSpPr>
          <p:cNvPr id="4" name="文本框 3"/>
          <p:cNvSpPr txBox="1"/>
          <p:nvPr/>
        </p:nvSpPr>
        <p:spPr>
          <a:xfrm>
            <a:off x="1282065" y="1391920"/>
            <a:ext cx="11153775" cy="645160"/>
          </a:xfrm>
          <a:prstGeom prst="rect">
            <a:avLst/>
          </a:prstGeom>
          <a:noFill/>
        </p:spPr>
        <p:txBody>
          <a:bodyPr wrap="square" rtlCol="0" anchor="t">
            <a:spAutoFit/>
          </a:bodyPr>
          <a:p>
            <a:r>
              <a:rPr lang="zh-CN" altLang="en-US" sz="1800"/>
              <a:t>命令：</a:t>
            </a:r>
            <a:r>
              <a:rPr lang="en-US" altLang="zh-CN" sz="1800"/>
              <a:t>scrapy genspider    +&lt;</a:t>
            </a:r>
            <a:r>
              <a:rPr lang="zh-CN" altLang="en-US" sz="1800"/>
              <a:t>爬虫名字</a:t>
            </a:r>
            <a:r>
              <a:rPr lang="en-US" altLang="zh-CN" sz="1800"/>
              <a:t>&gt; </a:t>
            </a:r>
            <a:r>
              <a:rPr lang="en-US" altLang="zh-CN" sz="1800">
                <a:sym typeface="+mn-ea"/>
              </a:rPr>
              <a:t>+ &lt;</a:t>
            </a:r>
            <a:r>
              <a:rPr lang="zh-CN" altLang="en-US" sz="1800">
                <a:sym typeface="+mn-ea"/>
              </a:rPr>
              <a:t>允许爬虫的域名</a:t>
            </a:r>
            <a:r>
              <a:rPr lang="en-US" altLang="zh-CN" sz="1800">
                <a:sym typeface="+mn-ea"/>
              </a:rPr>
              <a:t>&gt;</a:t>
            </a:r>
            <a:endParaRPr lang="en-US" altLang="zh-CN" sz="1800">
              <a:sym typeface="+mn-ea"/>
            </a:endParaRPr>
          </a:p>
          <a:p>
            <a:r>
              <a:rPr lang="en-US" altLang="zh-CN" sz="1800">
                <a:sym typeface="+mn-ea"/>
              </a:rPr>
              <a:t>           scrapy genspider xxx “xxx.com”</a:t>
            </a:r>
            <a:endParaRPr lang="en-US" sz="180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完</a:t>
            </a:r>
            <a:r>
              <a:rPr>
                <a:sym typeface="+mn-ea"/>
              </a:rPr>
              <a:t>善</a:t>
            </a:r>
            <a:r>
              <a:rPr lang="en-US" altLang="zh-CN">
                <a:sym typeface="+mn-ea"/>
              </a:rPr>
              <a:t>spider</a:t>
            </a:r>
            <a:endParaRPr lang="en-US" altLang="zh-CN" dirty="0">
              <a:sym typeface="+mn-ea"/>
            </a:endParaRPr>
          </a:p>
        </p:txBody>
      </p:sp>
      <p:sp>
        <p:nvSpPr>
          <p:cNvPr id="2" name="文本框 1"/>
          <p:cNvSpPr txBox="1"/>
          <p:nvPr/>
        </p:nvSpPr>
        <p:spPr>
          <a:xfrm>
            <a:off x="1282065" y="1391920"/>
            <a:ext cx="11153775" cy="645160"/>
          </a:xfrm>
          <a:prstGeom prst="rect">
            <a:avLst/>
          </a:prstGeom>
          <a:noFill/>
        </p:spPr>
        <p:txBody>
          <a:bodyPr wrap="square" rtlCol="0" anchor="t">
            <a:spAutoFit/>
          </a:bodyPr>
          <a:p>
            <a:r>
              <a:rPr sz="1800"/>
              <a:t>完善spider即通过方法进行数据的提取等</a:t>
            </a:r>
            <a:r>
              <a:rPr lang="zh-CN" sz="1800"/>
              <a:t>操作</a:t>
            </a:r>
            <a:r>
              <a:rPr sz="1800"/>
              <a:t>：</a:t>
            </a:r>
            <a:endParaRPr sz="1800"/>
          </a:p>
          <a:p>
            <a:endParaRPr sz="1800"/>
          </a:p>
        </p:txBody>
      </p:sp>
      <p:sp>
        <p:nvSpPr>
          <p:cNvPr id="7" name="文本框 6"/>
          <p:cNvSpPr txBox="1"/>
          <p:nvPr/>
        </p:nvSpPr>
        <p:spPr>
          <a:xfrm>
            <a:off x="1629410" y="1787525"/>
            <a:ext cx="10654665" cy="2676525"/>
          </a:xfrm>
          <a:prstGeom prst="rect">
            <a:avLst/>
          </a:prstGeom>
          <a:noFill/>
        </p:spPr>
        <p:txBody>
          <a:bodyPr wrap="square" rtlCol="0" anchor="t">
            <a:spAutoFit/>
          </a:bodyPr>
          <a:p>
            <a:r>
              <a:rPr lang="zh-CN" altLang="en-US"/>
              <a:t>class </a:t>
            </a:r>
            <a:r>
              <a:rPr lang="en-US" altLang="zh-CN"/>
              <a:t>shen</a:t>
            </a:r>
            <a:r>
              <a:rPr lang="zh-CN" altLang="en-US"/>
              <a:t>Spider(scapy.Spider):     </a:t>
            </a:r>
            <a:r>
              <a:rPr lang="zh-CN" altLang="en-US" sz="1600">
                <a:solidFill>
                  <a:srgbClr val="FF0000"/>
                </a:solidFill>
              </a:rPr>
              <a:t> </a:t>
            </a:r>
            <a:r>
              <a:rPr lang="en-US" altLang="zh-CN" sz="1600">
                <a:solidFill>
                  <a:srgbClr val="FF0000"/>
                </a:solidFill>
              </a:rPr>
              <a:t>#</a:t>
            </a:r>
            <a:r>
              <a:rPr lang="zh-CN" altLang="en-US" sz="1600">
                <a:solidFill>
                  <a:srgbClr val="FF0000"/>
                </a:solidFill>
              </a:rPr>
              <a:t>自定义</a:t>
            </a:r>
            <a:r>
              <a:rPr lang="en-US" altLang="zh-CN" sz="1600">
                <a:solidFill>
                  <a:srgbClr val="FF0000"/>
                </a:solidFill>
              </a:rPr>
              <a:t>spider</a:t>
            </a:r>
            <a:r>
              <a:rPr lang="zh-CN" altLang="en-US" sz="1600">
                <a:solidFill>
                  <a:srgbClr val="FF0000"/>
                </a:solidFill>
              </a:rPr>
              <a:t>类，继承自</a:t>
            </a:r>
            <a:r>
              <a:rPr lang="en-US" altLang="zh-CN" sz="1600">
                <a:solidFill>
                  <a:srgbClr val="FF0000"/>
                </a:solidFill>
              </a:rPr>
              <a:t>scrapy.spider</a:t>
            </a:r>
            <a:endParaRPr lang="zh-CN" altLang="en-US" sz="1600">
              <a:solidFill>
                <a:srgbClr val="FF0000"/>
              </a:solidFill>
            </a:endParaRPr>
          </a:p>
          <a:p>
            <a:r>
              <a:rPr lang="zh-CN" altLang="en-US"/>
              <a:t>    name='xxx'      </a:t>
            </a:r>
            <a:r>
              <a:rPr lang="zh-CN" altLang="en-US" sz="1600">
                <a:solidFill>
                  <a:srgbClr val="FF0000"/>
                </a:solidFill>
                <a:sym typeface="+mn-ea"/>
              </a:rPr>
              <a:t>#爬虫名字</a:t>
            </a:r>
            <a:endParaRPr lang="zh-CN" altLang="en-US"/>
          </a:p>
          <a:p>
            <a:r>
              <a:rPr lang="zh-CN" altLang="en-US"/>
              <a:t>    allowed_domains = ['xxx.com']    </a:t>
            </a:r>
            <a:r>
              <a:rPr lang="zh-CN" altLang="en-US" sz="1600">
                <a:solidFill>
                  <a:srgbClr val="FF0000"/>
                </a:solidFill>
                <a:sym typeface="+mn-ea"/>
              </a:rPr>
              <a:t>#允许爬取的范围，防止爬虫爬到了别的网站</a:t>
            </a:r>
            <a:endParaRPr lang="zh-CN" altLang="en-US" sz="1600"/>
          </a:p>
          <a:p>
            <a:r>
              <a:rPr lang="zh-CN" altLang="en-US"/>
              <a:t>    start_urls = ['xxx.com']     </a:t>
            </a:r>
            <a:r>
              <a:rPr lang="zh-CN" altLang="en-US" sz="1600">
                <a:solidFill>
                  <a:srgbClr val="FF0000"/>
                </a:solidFill>
                <a:sym typeface="+mn-ea"/>
              </a:rPr>
              <a:t>#开始爬取的地址</a:t>
            </a:r>
            <a:endParaRPr lang="zh-CN" altLang="en-US" sz="1600"/>
          </a:p>
          <a:p>
            <a:endParaRPr lang="zh-CN" altLang="en-US"/>
          </a:p>
          <a:p>
            <a:r>
              <a:rPr lang="zh-CN" altLang="en-US"/>
              <a:t>    def parse(self,response):     </a:t>
            </a:r>
            <a:r>
              <a:rPr lang="zh-CN" altLang="en-US" sz="1600"/>
              <a:t> </a:t>
            </a:r>
            <a:r>
              <a:rPr lang="zh-CN" altLang="en-US" sz="1600">
                <a:solidFill>
                  <a:srgbClr val="FF0000"/>
                </a:solidFill>
                <a:sym typeface="+mn-ea"/>
              </a:rPr>
              <a:t>#数据提取方法，接收下载中间件传过来的</a:t>
            </a:r>
            <a:r>
              <a:rPr lang="en-US" altLang="zh-CN" sz="1600">
                <a:solidFill>
                  <a:srgbClr val="FF0000"/>
                </a:solidFill>
                <a:sym typeface="+mn-ea"/>
              </a:rPr>
              <a:t>response</a:t>
            </a:r>
            <a:endParaRPr lang="zh-CN" altLang="en-US" sz="1600">
              <a:solidFill>
                <a:srgbClr val="FF0000"/>
              </a:solidFill>
              <a:sym typeface="+mn-ea"/>
            </a:endParaRPr>
          </a:p>
          <a:p>
            <a:r>
              <a:rPr lang="zh-CN" altLang="en-US"/>
              <a:t>        names = response.xpath('xxxxxxx')</a:t>
            </a:r>
            <a:endParaRPr lang="zh-CN" altLang="en-US"/>
          </a:p>
          <a:p>
            <a:r>
              <a:rPr lang="zh-CN" altLang="en-US"/>
              <a:t>        print (names)      </a:t>
            </a:r>
            <a:r>
              <a:rPr lang="zh-CN" altLang="en-US" sz="1600">
                <a:sym typeface="+mn-ea"/>
              </a:rPr>
              <a:t> </a:t>
            </a:r>
            <a:r>
              <a:rPr lang="zh-CN" altLang="en-US" sz="1600">
                <a:solidFill>
                  <a:srgbClr val="FF0000"/>
                </a:solidFill>
                <a:sym typeface="+mn-ea"/>
              </a:rPr>
              <a:t>#返回包含选择器的列表</a:t>
            </a:r>
            <a:endParaRPr lang="zh-CN" altLang="en-US" sz="1600"/>
          </a:p>
        </p:txBody>
      </p:sp>
      <p:sp>
        <p:nvSpPr>
          <p:cNvPr id="8" name="文本框 7"/>
          <p:cNvSpPr txBox="1"/>
          <p:nvPr/>
        </p:nvSpPr>
        <p:spPr>
          <a:xfrm>
            <a:off x="1155700" y="4726940"/>
            <a:ext cx="9102090" cy="1814830"/>
          </a:xfrm>
          <a:prstGeom prst="rect">
            <a:avLst/>
          </a:prstGeom>
          <a:noFill/>
        </p:spPr>
        <p:txBody>
          <a:bodyPr wrap="square" rtlCol="0" anchor="t">
            <a:spAutoFit/>
          </a:bodyPr>
          <a:p>
            <a:r>
              <a:rPr lang="zh-CN" altLang="en-US" sz="1400" b="1">
                <a:solidFill>
                  <a:srgbClr val="FF0000"/>
                </a:solidFill>
              </a:rPr>
              <a:t>注意：</a:t>
            </a:r>
            <a:endParaRPr lang="zh-CN" altLang="en-US" sz="1400" b="1">
              <a:solidFill>
                <a:srgbClr val="FF0000"/>
              </a:solidFill>
            </a:endParaRPr>
          </a:p>
          <a:p>
            <a:r>
              <a:rPr lang="zh-CN" altLang="en-US" sz="1400"/>
              <a:t>● response.xpath方法的返回结果是一个类似list的类型，其中包含的是selector对象，操作和列表一样，但是有一些额外的方法</a:t>
            </a:r>
            <a:endParaRPr lang="zh-CN" altLang="en-US" sz="1400"/>
          </a:p>
          <a:p>
            <a:r>
              <a:rPr lang="zh-CN" altLang="en-US" sz="1400"/>
              <a:t>● extract() 返回一个包含有字符串的列表</a:t>
            </a:r>
            <a:endParaRPr lang="zh-CN" altLang="en-US" sz="1400"/>
          </a:p>
          <a:p>
            <a:r>
              <a:rPr lang="zh-CN" altLang="en-US" sz="1400"/>
              <a:t>● extract_first() 返回列表中的第一个字符串，列表为空没有返回None</a:t>
            </a:r>
            <a:endParaRPr lang="zh-CN" altLang="en-US" sz="1400"/>
          </a:p>
          <a:p>
            <a:r>
              <a:rPr lang="zh-CN" altLang="en-US" sz="1400"/>
              <a:t>● spider中的parse方法必须有</a:t>
            </a:r>
            <a:endParaRPr lang="zh-CN" altLang="en-US" sz="1400"/>
          </a:p>
          <a:p>
            <a:r>
              <a:rPr lang="zh-CN" altLang="en-US" sz="1400"/>
              <a:t>● 需要抓取的url地址必须属于allowed_domains,但是start_urls中的url地址没有这个限制</a:t>
            </a:r>
            <a:endParaRPr lang="zh-CN" altLang="en-US" sz="1400"/>
          </a:p>
          <a:p>
            <a:r>
              <a:rPr lang="zh-CN" altLang="en-US" sz="1400"/>
              <a:t>● 启动爬虫的时候注意启动的位置，是在项目路径下启动</a:t>
            </a:r>
            <a:endParaRPr lang="zh-CN" alt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通</a:t>
            </a:r>
            <a:r>
              <a:rPr dirty="0"/>
              <a:t>用搜索引擎的局限性</a:t>
            </a:r>
            <a:endParaRPr dirty="0"/>
          </a:p>
        </p:txBody>
      </p:sp>
      <p:sp>
        <p:nvSpPr>
          <p:cNvPr id="2" name="文本框 1"/>
          <p:cNvSpPr txBox="1"/>
          <p:nvPr/>
        </p:nvSpPr>
        <p:spPr>
          <a:xfrm>
            <a:off x="1417955" y="1840230"/>
            <a:ext cx="7933055" cy="1706880"/>
          </a:xfrm>
          <a:prstGeom prst="rect">
            <a:avLst/>
          </a:prstGeom>
          <a:noFill/>
        </p:spPr>
        <p:txBody>
          <a:bodyPr wrap="square" rtlCol="0" anchor="t">
            <a:spAutoFit/>
          </a:bodyPr>
          <a:p>
            <a:r>
              <a:rPr lang="en-US" altLang="zh-CN"/>
              <a:t>·  </a:t>
            </a:r>
            <a:r>
              <a:rPr lang="zh-CN" altLang="en-US"/>
              <a:t>通用搜索引擎所返回的网页里</a:t>
            </a:r>
            <a:r>
              <a:rPr lang="en-US" altLang="zh-CN"/>
              <a:t>90%</a:t>
            </a:r>
            <a:r>
              <a:rPr lang="zh-CN" altLang="en-US"/>
              <a:t>的内容无用。</a:t>
            </a:r>
            <a:endParaRPr lang="zh-CN" altLang="en-US"/>
          </a:p>
          <a:p>
            <a:endParaRPr lang="zh-CN" altLang="en-US"/>
          </a:p>
          <a:p>
            <a:r>
              <a:rPr lang="en-US" altLang="zh-CN">
                <a:sym typeface="+mn-ea"/>
              </a:rPr>
              <a:t>·  </a:t>
            </a:r>
            <a:r>
              <a:rPr lang="zh-CN" altLang="en-US"/>
              <a:t>图片、音频、视频多媒体的内容通用搜索引擎无能为力。</a:t>
            </a:r>
            <a:endParaRPr lang="zh-CN" altLang="en-US"/>
          </a:p>
          <a:p>
            <a:endParaRPr lang="zh-CN" altLang="en-US"/>
          </a:p>
          <a:p>
            <a:r>
              <a:rPr lang="en-US" altLang="zh-CN">
                <a:sym typeface="+mn-ea"/>
              </a:rPr>
              <a:t>·  </a:t>
            </a:r>
            <a:r>
              <a:rPr lang="zh-CN" altLang="en-US"/>
              <a:t>不同用户搜索的目的不全相同，但是返回内容相同</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spider</a:t>
            </a:r>
            <a:r>
              <a:rPr>
                <a:sym typeface="+mn-ea"/>
              </a:rPr>
              <a:t>的数据传到</a:t>
            </a:r>
            <a:r>
              <a:rPr lang="en-US" altLang="zh-CN">
                <a:sym typeface="+mn-ea"/>
              </a:rPr>
              <a:t>pipeline</a:t>
            </a:r>
            <a:endParaRPr lang="en-US" altLang="zh-CN" dirty="0">
              <a:sym typeface="+mn-ea"/>
            </a:endParaRPr>
          </a:p>
        </p:txBody>
      </p:sp>
      <p:sp>
        <p:nvSpPr>
          <p:cNvPr id="4" name="文本框 3"/>
          <p:cNvSpPr txBox="1"/>
          <p:nvPr/>
        </p:nvSpPr>
        <p:spPr>
          <a:xfrm>
            <a:off x="2122170" y="1532890"/>
            <a:ext cx="8831580" cy="3415030"/>
          </a:xfrm>
          <a:prstGeom prst="rect">
            <a:avLst/>
          </a:prstGeom>
          <a:noFill/>
        </p:spPr>
        <p:txBody>
          <a:bodyPr wrap="square" rtlCol="0" anchor="t">
            <a:spAutoFit/>
          </a:bodyPr>
          <a:p>
            <a:r>
              <a:rPr lang="zh-CN" altLang="en-US" sz="1800"/>
              <a:t>def parse(self,response):</a:t>
            </a:r>
            <a:endParaRPr lang="zh-CN" altLang="en-US" sz="1800"/>
          </a:p>
          <a:p>
            <a:r>
              <a:rPr lang="zh-CN" altLang="en-US" sz="1800"/>
              <a:t>    products = response.xpath('xxx.com')    </a:t>
            </a:r>
            <a:r>
              <a:rPr lang="en-US" altLang="zh-CN" sz="1800">
                <a:solidFill>
                  <a:srgbClr val="FF0000"/>
                </a:solidFill>
                <a:sym typeface="+mn-ea"/>
              </a:rPr>
              <a:t>#xpath</a:t>
            </a:r>
            <a:r>
              <a:rPr lang="zh-CN" altLang="en-US" sz="1800">
                <a:solidFill>
                  <a:srgbClr val="FF0000"/>
                </a:solidFill>
                <a:sym typeface="+mn-ea"/>
              </a:rPr>
              <a:t>分组提取</a:t>
            </a:r>
            <a:endParaRPr lang="zh-CN" altLang="en-US" sz="1800"/>
          </a:p>
          <a:p>
            <a:r>
              <a:rPr lang="zh-CN" altLang="en-US" sz="1800"/>
              <a:t>    </a:t>
            </a:r>
            <a:endParaRPr lang="zh-CN" altLang="en-US" sz="1800"/>
          </a:p>
          <a:p>
            <a:r>
              <a:rPr lang="zh-CN" altLang="en-US" sz="1800"/>
              <a:t>    for i in products:</a:t>
            </a:r>
            <a:endParaRPr lang="zh-CN" altLang="en-US" sz="1800"/>
          </a:p>
          <a:p>
            <a:r>
              <a:rPr lang="zh-CN" altLang="en-US" sz="1800"/>
              <a:t>        name = i.xpath('xxx.com')</a:t>
            </a:r>
            <a:endParaRPr lang="zh-CN" altLang="en-US" sz="1800"/>
          </a:p>
          <a:p>
            <a:r>
              <a:rPr lang="zh-CN" altLang="en-US" sz="1800"/>
              <a:t>        price = i.xpath('xxx.com')</a:t>
            </a:r>
            <a:endParaRPr lang="zh-CN" altLang="en-US" sz="1800"/>
          </a:p>
          <a:p>
            <a:r>
              <a:rPr lang="zh-CN" altLang="en-US" sz="1800"/>
              <a:t>        introduction = i.xpath('xxx.com')</a:t>
            </a:r>
            <a:endParaRPr lang="zh-CN" altLang="en-US" sz="1800"/>
          </a:p>
          <a:p>
            <a:r>
              <a:rPr lang="zh-CN" altLang="en-US" sz="1800"/>
              <a:t>        item = (name = name,</a:t>
            </a:r>
            <a:endParaRPr lang="zh-CN" altLang="en-US" sz="1800"/>
          </a:p>
          <a:p>
            <a:r>
              <a:rPr lang="zh-CN" altLang="en-US" sz="1800"/>
              <a:t>                price = price,</a:t>
            </a:r>
            <a:endParaRPr lang="zh-CN" altLang="en-US" sz="1800"/>
          </a:p>
          <a:p>
            <a:r>
              <a:rPr lang="zh-CN" altLang="en-US" sz="1800"/>
              <a:t>                introduction = introduction</a:t>
            </a:r>
            <a:endParaRPr lang="zh-CN" altLang="en-US" sz="1800"/>
          </a:p>
          <a:p>
            <a:r>
              <a:rPr lang="zh-CN" altLang="en-US" sz="1800"/>
              <a:t>                )</a:t>
            </a:r>
            <a:endParaRPr lang="zh-CN" altLang="en-US" sz="1800"/>
          </a:p>
          <a:p>
            <a:r>
              <a:rPr lang="zh-CN" altLang="en-US" sz="1800"/>
              <a:t>       </a:t>
            </a:r>
            <a:r>
              <a:rPr lang="zh-CN" altLang="en-US" sz="1800">
                <a:solidFill>
                  <a:srgbClr val="FF0000"/>
                </a:solidFill>
              </a:rPr>
              <a:t> </a:t>
            </a:r>
            <a:r>
              <a:rPr lang="en-US" altLang="zh-CN" sz="1800">
                <a:solidFill>
                  <a:srgbClr val="FF0000"/>
                </a:solidFill>
              </a:rPr>
              <a:t>#</a:t>
            </a:r>
            <a:r>
              <a:rPr lang="zh-CN" altLang="en-US" sz="1800">
                <a:solidFill>
                  <a:srgbClr val="FF0000"/>
                </a:solidFill>
              </a:rPr>
              <a:t> </a:t>
            </a:r>
            <a:r>
              <a:rPr lang="en-US" altLang="zh-CN" sz="1800">
                <a:solidFill>
                  <a:srgbClr val="FF0000"/>
                </a:solidFill>
              </a:rPr>
              <a:t>yield item   → yield </a:t>
            </a:r>
            <a:r>
              <a:rPr lang="zh-CN" altLang="en-US" sz="1800">
                <a:solidFill>
                  <a:srgbClr val="FF0000"/>
                </a:solidFill>
              </a:rPr>
              <a:t>就可以了</a:t>
            </a:r>
            <a:endParaRPr lang="zh-CN" altLang="en-US" sz="1800">
              <a:solidFill>
                <a:srgbClr val="FF0000"/>
              </a:solidFill>
            </a:endParaRPr>
          </a:p>
        </p:txBody>
      </p:sp>
      <p:sp>
        <p:nvSpPr>
          <p:cNvPr id="5" name="文本框 4"/>
          <p:cNvSpPr txBox="1"/>
          <p:nvPr/>
        </p:nvSpPr>
        <p:spPr>
          <a:xfrm>
            <a:off x="1308100" y="5217160"/>
            <a:ext cx="9789160" cy="1383665"/>
          </a:xfrm>
          <a:prstGeom prst="rect">
            <a:avLst/>
          </a:prstGeom>
          <a:noFill/>
        </p:spPr>
        <p:txBody>
          <a:bodyPr wrap="square" rtlCol="0" anchor="t">
            <a:spAutoFit/>
          </a:bodyPr>
          <a:p>
            <a:r>
              <a:rPr lang="zh-CN" altLang="en-US" sz="1400" b="1"/>
              <a:t>为什么要使用yield？</a:t>
            </a:r>
            <a:endParaRPr lang="zh-CN" altLang="en-US" sz="1400" b="1"/>
          </a:p>
          <a:p>
            <a:r>
              <a:rPr lang="zh-CN" altLang="en-US" sz="1400"/>
              <a:t>● 让整个函数变成一个生成器，有什么好处呢？</a:t>
            </a:r>
            <a:endParaRPr lang="zh-CN" altLang="en-US" sz="1400"/>
          </a:p>
          <a:p>
            <a:r>
              <a:rPr lang="zh-CN" altLang="en-US" sz="1400"/>
              <a:t>● 遍历这个函数的返回值的时候，挨个把数据读到内存，不会造成内存的瞬间占用过高</a:t>
            </a:r>
            <a:endParaRPr lang="zh-CN" altLang="en-US" sz="1400"/>
          </a:p>
          <a:p>
            <a:r>
              <a:rPr lang="zh-CN" altLang="en-US" sz="1400"/>
              <a:t>● python3中的range和python2中的xrange同理</a:t>
            </a:r>
            <a:endParaRPr lang="zh-CN" altLang="en-US" sz="1400"/>
          </a:p>
          <a:p>
            <a:r>
              <a:rPr lang="zh-CN" altLang="en-US" sz="1400" b="1">
                <a:solidFill>
                  <a:srgbClr val="FF0000"/>
                </a:solidFill>
              </a:rPr>
              <a:t>注意：</a:t>
            </a:r>
            <a:endParaRPr lang="zh-CN" altLang="en-US" sz="1400" b="1">
              <a:solidFill>
                <a:srgbClr val="FF0000"/>
              </a:solidFill>
            </a:endParaRPr>
          </a:p>
          <a:p>
            <a:r>
              <a:rPr lang="zh-CN" altLang="en-US" sz="1400"/>
              <a:t>yield能够传递的对象只能是：BaseItem,Request,dict,None</a:t>
            </a:r>
            <a:endParaRPr lang="zh-CN" altLang="en-US" sz="140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使用</a:t>
            </a:r>
            <a:r>
              <a:rPr lang="en-US" altLang="zh-CN">
                <a:sym typeface="+mn-ea"/>
              </a:rPr>
              <a:t>pipeline</a:t>
            </a:r>
            <a:endParaRPr lang="en-US" altLang="zh-CN" dirty="0">
              <a:sym typeface="+mn-ea"/>
            </a:endParaRPr>
          </a:p>
        </p:txBody>
      </p:sp>
      <p:sp>
        <p:nvSpPr>
          <p:cNvPr id="2" name="文本框 1"/>
          <p:cNvSpPr txBox="1"/>
          <p:nvPr/>
        </p:nvSpPr>
        <p:spPr>
          <a:xfrm>
            <a:off x="1326515" y="1514475"/>
            <a:ext cx="8629015" cy="2306955"/>
          </a:xfrm>
          <a:prstGeom prst="rect">
            <a:avLst/>
          </a:prstGeom>
          <a:noFill/>
        </p:spPr>
        <p:txBody>
          <a:bodyPr wrap="square" rtlCol="0" anchor="t">
            <a:spAutoFit/>
          </a:bodyPr>
          <a:p>
            <a:r>
              <a:rPr lang="zh-CN" altLang="en-US"/>
              <a:t>import json</a:t>
            </a:r>
            <a:endParaRPr lang="zh-CN" altLang="en-US"/>
          </a:p>
          <a:p>
            <a:r>
              <a:rPr lang="zh-CN" altLang="en-US"/>
              <a:t>class MyspiderPipeline(object):</a:t>
            </a:r>
            <a:endParaRPr lang="zh-CN" altLang="en-US"/>
          </a:p>
          <a:p>
            <a:r>
              <a:rPr lang="zh-CN" altLang="en-US"/>
              <a:t>    def process_item(self,item,spider):        </a:t>
            </a:r>
            <a:r>
              <a:rPr lang="zh-CN" altLang="en-US">
                <a:solidFill>
                  <a:srgbClr val="FF0000"/>
                </a:solidFill>
              </a:rPr>
              <a:t> </a:t>
            </a:r>
            <a:r>
              <a:rPr lang="zh-CN" altLang="en-US" sz="1600">
                <a:solidFill>
                  <a:srgbClr val="FF0000"/>
                </a:solidFill>
              </a:rPr>
              <a:t>#→实现存储方法</a:t>
            </a:r>
            <a:endParaRPr lang="zh-CN" altLang="en-US" sz="1600"/>
          </a:p>
          <a:p>
            <a:r>
              <a:rPr lang="zh-CN" altLang="en-US"/>
              <a:t>        with open('temp.txt','a') as f:</a:t>
            </a:r>
            <a:endParaRPr lang="zh-CN" altLang="en-US"/>
          </a:p>
          <a:p>
            <a:r>
              <a:rPr lang="zh-CN" altLang="en-US"/>
              <a:t>            json.dump(item,f,ensure_ascii=False,indent=2)</a:t>
            </a:r>
            <a:endParaRPr lang="zh-CN" altLang="en-US"/>
          </a:p>
          <a:p>
            <a:endParaRPr lang="zh-CN" altLang="en-US"/>
          </a:p>
          <a:p>
            <a:r>
              <a:rPr lang="zh-CN" altLang="en-US" sz="1800" b="1">
                <a:solidFill>
                  <a:srgbClr val="FF0000"/>
                </a:solidFill>
              </a:rPr>
              <a:t>完成</a:t>
            </a:r>
            <a:r>
              <a:rPr lang="en-US" altLang="zh-CN" sz="1800" b="1">
                <a:solidFill>
                  <a:srgbClr val="FF0000"/>
                </a:solidFill>
              </a:rPr>
              <a:t>pipeline</a:t>
            </a:r>
            <a:r>
              <a:rPr lang="zh-CN" altLang="en-US" sz="1800" b="1">
                <a:solidFill>
                  <a:srgbClr val="FF0000"/>
                </a:solidFill>
              </a:rPr>
              <a:t>代码后，需要在</a:t>
            </a:r>
            <a:r>
              <a:rPr lang="en-US" altLang="zh-CN" sz="1800" b="1">
                <a:solidFill>
                  <a:srgbClr val="FF0000"/>
                </a:solidFill>
              </a:rPr>
              <a:t>setting</a:t>
            </a:r>
            <a:r>
              <a:rPr lang="zh-CN" altLang="en-US" sz="1800" b="1">
                <a:solidFill>
                  <a:srgbClr val="FF0000"/>
                </a:solidFill>
              </a:rPr>
              <a:t>中设置开启</a:t>
            </a:r>
            <a:endParaRPr lang="zh-CN" altLang="en-US" sz="1800" b="1">
              <a:solidFill>
                <a:srgbClr val="FF0000"/>
              </a:solidFill>
            </a:endParaRPr>
          </a:p>
        </p:txBody>
      </p:sp>
      <p:pic>
        <p:nvPicPr>
          <p:cNvPr id="7" name="图片 6"/>
          <p:cNvPicPr>
            <a:picLocks noChangeAspect="1"/>
          </p:cNvPicPr>
          <p:nvPr/>
        </p:nvPicPr>
        <p:blipFill>
          <a:blip r:embed="rId1"/>
          <a:stretch>
            <a:fillRect/>
          </a:stretch>
        </p:blipFill>
        <p:spPr>
          <a:xfrm>
            <a:off x="2520315" y="4179570"/>
            <a:ext cx="7703185" cy="105156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使用</a:t>
            </a:r>
            <a:r>
              <a:rPr lang="en-US" altLang="zh-CN">
                <a:sym typeface="+mn-ea"/>
              </a:rPr>
              <a:t>pipeline</a:t>
            </a:r>
            <a:endParaRPr lang="en-US" altLang="zh-CN" dirty="0">
              <a:sym typeface="+mn-ea"/>
            </a:endParaRPr>
          </a:p>
        </p:txBody>
      </p:sp>
      <p:sp>
        <p:nvSpPr>
          <p:cNvPr id="4" name="文本框 3"/>
          <p:cNvSpPr txBox="1"/>
          <p:nvPr/>
        </p:nvSpPr>
        <p:spPr>
          <a:xfrm>
            <a:off x="1557655" y="1414780"/>
            <a:ext cx="8811260" cy="5015865"/>
          </a:xfrm>
          <a:prstGeom prst="rect">
            <a:avLst/>
          </a:prstGeom>
          <a:noFill/>
        </p:spPr>
        <p:txBody>
          <a:bodyPr wrap="square" rtlCol="0" anchor="t">
            <a:spAutoFit/>
          </a:bodyPr>
          <a:p>
            <a:r>
              <a:rPr lang="zh-CN" altLang="en-US" sz="1600" b="1">
                <a:solidFill>
                  <a:srgbClr val="FF0000"/>
                </a:solidFill>
              </a:rPr>
              <a:t>pipeline在settings中为什么需要开启多个？</a:t>
            </a:r>
            <a:endParaRPr lang="zh-CN" altLang="en-US" sz="1600" b="1">
              <a:solidFill>
                <a:srgbClr val="FF0000"/>
              </a:solidFill>
            </a:endParaRPr>
          </a:p>
          <a:p>
            <a:pPr lvl="1"/>
            <a:endParaRPr lang="zh-CN" altLang="en-US" sz="1600"/>
          </a:p>
          <a:p>
            <a:pPr lvl="1"/>
            <a:r>
              <a:rPr lang="zh-CN" altLang="en-US" sz="1600"/>
              <a:t>● 不同的pipeline可以处理不同爬虫的数据</a:t>
            </a:r>
            <a:endParaRPr lang="zh-CN" altLang="en-US" sz="1600"/>
          </a:p>
          <a:p>
            <a:pPr lvl="1"/>
            <a:endParaRPr lang="zh-CN" altLang="en-US" sz="1600"/>
          </a:p>
          <a:p>
            <a:pPr lvl="1"/>
            <a:r>
              <a:rPr lang="zh-CN" altLang="en-US" sz="1600"/>
              <a:t>● 不同的pipeline能够进行不同的数据处理的操作，比如一个进行数据清洗，一个进行数据的保存</a:t>
            </a:r>
            <a:endParaRPr lang="zh-CN" altLang="en-US" sz="1600"/>
          </a:p>
          <a:p>
            <a:endParaRPr lang="zh-CN" altLang="en-US" sz="1600"/>
          </a:p>
          <a:p>
            <a:r>
              <a:rPr lang="zh-CN" altLang="en-US" sz="1600" b="1">
                <a:solidFill>
                  <a:srgbClr val="FF0000"/>
                </a:solidFill>
              </a:rPr>
              <a:t>pipeline使用注意点</a:t>
            </a:r>
            <a:endParaRPr lang="zh-CN" altLang="en-US" sz="1600" b="1">
              <a:solidFill>
                <a:srgbClr val="FF0000"/>
              </a:solidFill>
            </a:endParaRPr>
          </a:p>
          <a:p>
            <a:endParaRPr lang="zh-CN" altLang="en-US" sz="1600"/>
          </a:p>
          <a:p>
            <a:pPr lvl="1"/>
            <a:r>
              <a:rPr lang="zh-CN" altLang="en-US" sz="1600"/>
              <a:t>● 使用之前需要在settings中开启</a:t>
            </a:r>
            <a:endParaRPr lang="zh-CN" altLang="en-US" sz="1600"/>
          </a:p>
          <a:p>
            <a:pPr lvl="1"/>
            <a:endParaRPr lang="zh-CN" altLang="en-US" sz="1600"/>
          </a:p>
          <a:p>
            <a:pPr lvl="1"/>
            <a:r>
              <a:rPr lang="zh-CN" altLang="en-US" sz="1600"/>
              <a:t>● pipeline在setting中键表示位置(即pipeline在项目中的位置可以自定义)，值表示距离引擎的远近，越近数据会越先经过</a:t>
            </a:r>
            <a:endParaRPr lang="zh-CN" altLang="en-US" sz="1600"/>
          </a:p>
          <a:p>
            <a:pPr lvl="1"/>
            <a:endParaRPr lang="zh-CN" altLang="en-US" sz="1600"/>
          </a:p>
          <a:p>
            <a:pPr lvl="1"/>
            <a:r>
              <a:rPr lang="zh-CN" altLang="en-US" sz="1600"/>
              <a:t>● 有多个pipeline的时候，process_item的方法必须return item,否则后一个pipeline取到的数据为None值</a:t>
            </a:r>
            <a:endParaRPr lang="zh-CN" altLang="en-US" sz="1600"/>
          </a:p>
          <a:p>
            <a:pPr lvl="1"/>
            <a:endParaRPr lang="zh-CN" altLang="en-US" sz="1600"/>
          </a:p>
          <a:p>
            <a:pPr lvl="1"/>
            <a:r>
              <a:rPr lang="zh-CN" altLang="en-US" sz="1600"/>
              <a:t>● pipeline中process_item的方法必须有，否则item没有办法接受和处理</a:t>
            </a:r>
            <a:endParaRPr lang="zh-CN" altLang="en-US" sz="1600"/>
          </a:p>
          <a:p>
            <a:pPr lvl="1"/>
            <a:endParaRPr lang="zh-CN" altLang="en-US" sz="1600"/>
          </a:p>
          <a:p>
            <a:pPr lvl="1"/>
            <a:r>
              <a:rPr lang="zh-CN" altLang="en-US" sz="1600"/>
              <a:t>● process_item方法接受item和spider，其中spider表示当前传递item过来的spider</a:t>
            </a:r>
            <a:endParaRPr lang="zh-CN" altLang="en-US" sz="16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2" name="文本框 1"/>
          <p:cNvSpPr txBox="1"/>
          <p:nvPr/>
        </p:nvSpPr>
        <p:spPr>
          <a:xfrm>
            <a:off x="1308735" y="1357630"/>
            <a:ext cx="10048875" cy="829945"/>
          </a:xfrm>
          <a:prstGeom prst="rect">
            <a:avLst/>
          </a:prstGeom>
          <a:noFill/>
        </p:spPr>
        <p:txBody>
          <a:bodyPr wrap="square" rtlCol="0" anchor="t">
            <a:spAutoFit/>
          </a:bodyPr>
          <a:p>
            <a:r>
              <a:rPr lang="zh-CN" altLang="en-US" sz="1600"/>
              <a:t>为了让我们自己希望输出到终端的内容能容易看一些，我们可以在setting中设置log级别</a:t>
            </a:r>
            <a:endParaRPr lang="zh-CN" altLang="en-US" sz="1600"/>
          </a:p>
          <a:p>
            <a:r>
              <a:rPr lang="zh-CN" altLang="en-US" sz="1600"/>
              <a:t>在setting中添加一行（</a:t>
            </a:r>
            <a:r>
              <a:rPr lang="zh-CN" altLang="en-US" sz="1600" b="1">
                <a:solidFill>
                  <a:srgbClr val="FF0000"/>
                </a:solidFill>
              </a:rPr>
              <a:t>全部大写</a:t>
            </a:r>
            <a:r>
              <a:rPr lang="zh-CN" altLang="en-US" sz="1600"/>
              <a:t>）：</a:t>
            </a:r>
            <a:r>
              <a:rPr lang="zh-CN" altLang="en-US" sz="1600">
                <a:solidFill>
                  <a:srgbClr val="FF0000"/>
                </a:solidFill>
              </a:rPr>
              <a:t>LOG_LEVEL = “WARNING”</a:t>
            </a:r>
            <a:endParaRPr lang="zh-CN" altLang="en-US" sz="1600">
              <a:solidFill>
                <a:srgbClr val="FF0000"/>
              </a:solidFill>
            </a:endParaRPr>
          </a:p>
          <a:p>
            <a:r>
              <a:rPr lang="zh-CN" altLang="en-US" sz="1600">
                <a:solidFill>
                  <a:srgbClr val="FF0000"/>
                </a:solidFill>
              </a:rPr>
              <a:t>默认</a:t>
            </a:r>
            <a:r>
              <a:rPr lang="zh-CN" altLang="en-US" sz="1600"/>
              <a:t>终端显示的是debug级别的log信息</a:t>
            </a:r>
            <a:endParaRPr lang="zh-CN" altLang="en-US" sz="1600"/>
          </a:p>
        </p:txBody>
      </p:sp>
      <p:sp>
        <p:nvSpPr>
          <p:cNvPr id="5" name="文本框 4"/>
          <p:cNvSpPr txBox="1"/>
          <p:nvPr/>
        </p:nvSpPr>
        <p:spPr>
          <a:xfrm>
            <a:off x="1409065" y="2506345"/>
            <a:ext cx="9062720" cy="2445385"/>
          </a:xfrm>
          <a:prstGeom prst="rect">
            <a:avLst/>
          </a:prstGeom>
          <a:noFill/>
        </p:spPr>
        <p:txBody>
          <a:bodyPr wrap="square" rtlCol="0" anchor="t">
            <a:spAutoFit/>
          </a:bodyPr>
          <a:p>
            <a:r>
              <a:rPr lang="zh-CN" altLang="en-US" b="1"/>
              <a:t>1. 使用  WARNING  打印出信息</a:t>
            </a:r>
            <a:endParaRPr lang="zh-CN" altLang="en-US" b="1"/>
          </a:p>
          <a:p>
            <a:r>
              <a:rPr lang="zh-CN" altLang="en-US">
                <a:solidFill>
                  <a:srgbClr val="7030A0"/>
                </a:solidFill>
              </a:rPr>
              <a:t>import</a:t>
            </a:r>
            <a:r>
              <a:rPr lang="zh-CN" altLang="en-US"/>
              <a:t> logging  </a:t>
            </a:r>
            <a:r>
              <a:rPr lang="zh-CN" altLang="en-US" sz="1600">
                <a:solidFill>
                  <a:schemeClr val="tx1">
                    <a:lumMod val="60000"/>
                    <a:lumOff val="40000"/>
                  </a:schemeClr>
                </a:solidFill>
              </a:rPr>
              <a:t># 导入模块</a:t>
            </a:r>
            <a:endParaRPr lang="zh-CN" altLang="en-US" sz="1600">
              <a:solidFill>
                <a:schemeClr val="tx1">
                  <a:lumMod val="60000"/>
                  <a:lumOff val="40000"/>
                </a:schemeClr>
              </a:solidFill>
            </a:endParaRPr>
          </a:p>
          <a:p>
            <a:r>
              <a:rPr lang="zh-CN" altLang="en-US" sz="1600">
                <a:solidFill>
                  <a:schemeClr val="tx1">
                    <a:lumMod val="60000"/>
                    <a:lumOff val="40000"/>
                  </a:schemeClr>
                </a:solidFill>
              </a:rPr>
              <a:t> </a:t>
            </a:r>
            <a:endParaRPr lang="zh-CN" altLang="en-US" sz="1600">
              <a:solidFill>
                <a:schemeClr val="tx1">
                  <a:lumMod val="60000"/>
                  <a:lumOff val="40000"/>
                </a:schemeClr>
              </a:solidFill>
            </a:endParaRPr>
          </a:p>
          <a:p>
            <a:r>
              <a:rPr lang="zh-CN" altLang="en-US" sz="1600">
                <a:solidFill>
                  <a:schemeClr val="tx1">
                    <a:lumMod val="60000"/>
                    <a:lumOff val="40000"/>
                  </a:schemeClr>
                </a:solidFill>
              </a:rPr>
              <a:t>'''可以把当前的py文件所在的位置显示出来'''</a:t>
            </a:r>
            <a:endParaRPr lang="zh-CN" altLang="en-US" sz="1600">
              <a:solidFill>
                <a:schemeClr val="tx1">
                  <a:lumMod val="60000"/>
                  <a:lumOff val="40000"/>
                </a:schemeClr>
              </a:solidFill>
            </a:endParaRPr>
          </a:p>
          <a:p>
            <a:r>
              <a:rPr lang="zh-CN" altLang="en-US"/>
              <a:t>logger = logging.getLogger(__name__)</a:t>
            </a:r>
            <a:endParaRPr lang="zh-CN" altLang="en-US"/>
          </a:p>
          <a:p>
            <a:r>
              <a:rPr lang="zh-CN" altLang="en-US"/>
              <a:t> </a:t>
            </a:r>
            <a:endParaRPr lang="zh-CN" altLang="en-US"/>
          </a:p>
          <a:p>
            <a:r>
              <a:rPr lang="zh-CN" altLang="en-US" sz="1600">
                <a:solidFill>
                  <a:schemeClr val="tx1">
                    <a:lumMod val="60000"/>
                    <a:lumOff val="40000"/>
                  </a:schemeClr>
                </a:solidFill>
              </a:rPr>
              <a:t>'''使用logger打印出信息'''</a:t>
            </a:r>
            <a:endParaRPr lang="zh-CN" altLang="en-US" sz="1600">
              <a:solidFill>
                <a:schemeClr val="tx1">
                  <a:lumMod val="60000"/>
                  <a:lumOff val="40000"/>
                </a:schemeClr>
              </a:solidFill>
            </a:endParaRPr>
          </a:p>
          <a:p>
            <a:r>
              <a:rPr lang="zh-CN" altLang="en-US"/>
              <a:t>logger.warning()</a:t>
            </a:r>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2" name="文本框 1"/>
          <p:cNvSpPr txBox="1"/>
          <p:nvPr/>
        </p:nvSpPr>
        <p:spPr>
          <a:xfrm>
            <a:off x="1308735" y="1357630"/>
            <a:ext cx="10048875" cy="1076325"/>
          </a:xfrm>
          <a:prstGeom prst="rect">
            <a:avLst/>
          </a:prstGeom>
          <a:noFill/>
        </p:spPr>
        <p:txBody>
          <a:bodyPr wrap="square" rtlCol="0" anchor="t">
            <a:spAutoFit/>
          </a:bodyPr>
          <a:p>
            <a:r>
              <a:rPr lang="zh-CN" altLang="en-US" sz="1600"/>
              <a:t>创建 名为scrapyTest的爬虫，域名为： quotes.toscrape.com      scrapy genspider scrapyTest quotes.toscrape.com</a:t>
            </a:r>
            <a:endParaRPr lang="zh-CN" altLang="en-US" sz="1600"/>
          </a:p>
          <a:p>
            <a:endParaRPr lang="zh-CN" altLang="en-US" sz="1600"/>
          </a:p>
          <a:p>
            <a:r>
              <a:rPr lang="zh-CN" altLang="en-US" sz="1600" b="1"/>
              <a:t>   在scrapyTest,py里面加上log信息，打印循环次数</a:t>
            </a:r>
            <a:endParaRPr lang="zh-CN" altLang="en-US" sz="1600" b="1"/>
          </a:p>
        </p:txBody>
      </p:sp>
      <p:sp>
        <p:nvSpPr>
          <p:cNvPr id="5" name="文本框 4"/>
          <p:cNvSpPr txBox="1"/>
          <p:nvPr/>
        </p:nvSpPr>
        <p:spPr>
          <a:xfrm>
            <a:off x="1398905" y="2173605"/>
            <a:ext cx="9062720" cy="4461510"/>
          </a:xfrm>
          <a:prstGeom prst="rect">
            <a:avLst/>
          </a:prstGeom>
          <a:noFill/>
        </p:spPr>
        <p:txBody>
          <a:bodyPr wrap="square" rtlCol="0" anchor="t">
            <a:spAutoFit/>
          </a:bodyPr>
          <a:p>
            <a:endParaRPr lang="zh-CN" altLang="en-US" sz="1600"/>
          </a:p>
          <a:p>
            <a:r>
              <a:rPr lang="zh-CN" altLang="en-US" sz="1600">
                <a:solidFill>
                  <a:srgbClr val="7030A0"/>
                </a:solidFill>
              </a:rPr>
              <a:t>import</a:t>
            </a:r>
            <a:r>
              <a:rPr lang="zh-CN" altLang="en-US" sz="1600"/>
              <a:t> scrapy</a:t>
            </a:r>
            <a:endParaRPr lang="zh-CN" altLang="en-US" sz="1600"/>
          </a:p>
          <a:p>
            <a:r>
              <a:rPr lang="zh-CN" altLang="en-US" sz="1600">
                <a:solidFill>
                  <a:srgbClr val="7030A0"/>
                </a:solidFill>
              </a:rPr>
              <a:t>import </a:t>
            </a:r>
            <a:r>
              <a:rPr lang="zh-CN" altLang="en-US" sz="1600"/>
              <a:t>logging</a:t>
            </a:r>
            <a:endParaRPr lang="zh-CN" altLang="en-US" sz="1600"/>
          </a:p>
          <a:p>
            <a:r>
              <a:rPr lang="zh-CN" altLang="en-US" sz="1400">
                <a:solidFill>
                  <a:schemeClr val="tx1">
                    <a:lumMod val="60000"/>
                    <a:lumOff val="40000"/>
                  </a:schemeClr>
                </a:solidFill>
              </a:rPr>
              <a:t> </a:t>
            </a:r>
            <a:endParaRPr lang="zh-CN" altLang="en-US" sz="1400">
              <a:solidFill>
                <a:schemeClr val="tx1">
                  <a:lumMod val="60000"/>
                  <a:lumOff val="40000"/>
                </a:schemeClr>
              </a:solidFill>
            </a:endParaRPr>
          </a:p>
          <a:p>
            <a:r>
              <a:rPr lang="zh-CN" altLang="en-US" sz="1400">
                <a:solidFill>
                  <a:schemeClr val="tx1">
                    <a:lumMod val="60000"/>
                    <a:lumOff val="40000"/>
                  </a:schemeClr>
                </a:solidFill>
              </a:rPr>
              <a:t>'''可以把当前的py文件所在的位置显示出来'''</a:t>
            </a:r>
            <a:endParaRPr lang="zh-CN" altLang="en-US" sz="1400">
              <a:solidFill>
                <a:schemeClr val="tx1">
                  <a:lumMod val="60000"/>
                  <a:lumOff val="40000"/>
                </a:schemeClr>
              </a:solidFill>
            </a:endParaRPr>
          </a:p>
          <a:p>
            <a:r>
              <a:rPr lang="zh-CN" altLang="en-US" sz="1600"/>
              <a:t>logger = logging.getLogger(__name__)</a:t>
            </a:r>
            <a:endParaRPr lang="zh-CN" altLang="en-US" sz="1600"/>
          </a:p>
          <a:p>
            <a:r>
              <a:rPr lang="zh-CN" altLang="en-US" sz="1600"/>
              <a:t> </a:t>
            </a:r>
            <a:endParaRPr lang="zh-CN" altLang="en-US" sz="1600"/>
          </a:p>
          <a:p>
            <a:r>
              <a:rPr lang="zh-CN" altLang="en-US" sz="1600"/>
              <a:t> </a:t>
            </a:r>
            <a:endParaRPr lang="zh-CN" altLang="en-US" sz="1600"/>
          </a:p>
          <a:p>
            <a:r>
              <a:rPr lang="zh-CN" altLang="en-US" sz="1600">
                <a:solidFill>
                  <a:srgbClr val="7030A0"/>
                </a:solidFill>
              </a:rPr>
              <a:t>class</a:t>
            </a:r>
            <a:r>
              <a:rPr lang="zh-CN" altLang="en-US" sz="1600"/>
              <a:t> </a:t>
            </a:r>
            <a:r>
              <a:rPr lang="zh-CN" altLang="en-US" sz="1600">
                <a:solidFill>
                  <a:srgbClr val="FFC000"/>
                </a:solidFill>
              </a:rPr>
              <a:t>ScrapytestSpider</a:t>
            </a:r>
            <a:r>
              <a:rPr lang="zh-CN" altLang="en-US" sz="1600"/>
              <a:t>(scrapy.Spider):</a:t>
            </a:r>
            <a:endParaRPr lang="zh-CN" altLang="en-US" sz="1600"/>
          </a:p>
          <a:p>
            <a:r>
              <a:rPr lang="zh-CN" altLang="en-US" sz="1600"/>
              <a:t>    name = </a:t>
            </a:r>
            <a:r>
              <a:rPr lang="zh-CN" altLang="en-US" sz="1600">
                <a:solidFill>
                  <a:schemeClr val="tx1">
                    <a:lumMod val="60000"/>
                    <a:lumOff val="40000"/>
                  </a:schemeClr>
                </a:solidFill>
              </a:rPr>
              <a:t>'scrapyTest'</a:t>
            </a:r>
            <a:endParaRPr lang="zh-CN" altLang="en-US" sz="1600">
              <a:solidFill>
                <a:schemeClr val="tx1">
                  <a:lumMod val="60000"/>
                  <a:lumOff val="40000"/>
                </a:schemeClr>
              </a:solidFill>
            </a:endParaRPr>
          </a:p>
          <a:p>
            <a:r>
              <a:rPr lang="zh-CN" altLang="en-US" sz="1600"/>
              <a:t>    allowed_domains = [</a:t>
            </a:r>
            <a:r>
              <a:rPr lang="zh-CN" altLang="en-US" sz="1600">
                <a:solidFill>
                  <a:schemeClr val="tx1">
                    <a:lumMod val="60000"/>
                    <a:lumOff val="40000"/>
                  </a:schemeClr>
                </a:solidFill>
              </a:rPr>
              <a:t>'quotes.toscrape.com'</a:t>
            </a:r>
            <a:r>
              <a:rPr lang="zh-CN" altLang="en-US" sz="1600"/>
              <a:t>]</a:t>
            </a:r>
            <a:endParaRPr lang="zh-CN" altLang="en-US" sz="1600"/>
          </a:p>
          <a:p>
            <a:r>
              <a:rPr lang="zh-CN" altLang="en-US" sz="1600"/>
              <a:t>    start_urls = ['</a:t>
            </a:r>
            <a:r>
              <a:rPr lang="zh-CN" altLang="en-US" sz="1600">
                <a:solidFill>
                  <a:schemeClr val="tx1">
                    <a:lumMod val="60000"/>
                    <a:lumOff val="40000"/>
                  </a:schemeClr>
                </a:solidFill>
              </a:rPr>
              <a:t>http://quotes.toscrape.com/</a:t>
            </a:r>
            <a:r>
              <a:rPr lang="zh-CN" altLang="en-US" sz="1600"/>
              <a:t>']</a:t>
            </a:r>
            <a:endParaRPr lang="zh-CN" altLang="en-US" sz="1600"/>
          </a:p>
          <a:p>
            <a:r>
              <a:rPr lang="zh-CN" altLang="en-US" sz="1600"/>
              <a:t> </a:t>
            </a:r>
            <a:endParaRPr lang="zh-CN" altLang="en-US" sz="1600"/>
          </a:p>
          <a:p>
            <a:r>
              <a:rPr lang="zh-CN" altLang="en-US" sz="1600"/>
              <a:t>   </a:t>
            </a:r>
            <a:r>
              <a:rPr lang="zh-CN" altLang="en-US" sz="1600">
                <a:solidFill>
                  <a:srgbClr val="7030A0"/>
                </a:solidFill>
              </a:rPr>
              <a:t> def</a:t>
            </a:r>
            <a:r>
              <a:rPr lang="zh-CN" altLang="en-US" sz="1600"/>
              <a:t> parse(self, response):</a:t>
            </a:r>
            <a:endParaRPr lang="zh-CN" altLang="en-US" sz="1600"/>
          </a:p>
          <a:p>
            <a:r>
              <a:rPr lang="zh-CN" altLang="en-US" sz="1600">
                <a:solidFill>
                  <a:srgbClr val="7030A0"/>
                </a:solidFill>
              </a:rPr>
              <a:t>        for</a:t>
            </a:r>
            <a:r>
              <a:rPr lang="zh-CN" altLang="en-US" sz="1600"/>
              <a:t> i </a:t>
            </a:r>
            <a:r>
              <a:rPr lang="zh-CN" altLang="en-US" sz="1600">
                <a:solidFill>
                  <a:srgbClr val="7030A0"/>
                </a:solidFill>
              </a:rPr>
              <a:t>in</a:t>
            </a:r>
            <a:r>
              <a:rPr lang="zh-CN" altLang="en-US" sz="1600"/>
              <a:t> range(</a:t>
            </a:r>
            <a:r>
              <a:rPr lang="zh-CN" altLang="en-US" sz="1600">
                <a:solidFill>
                  <a:srgbClr val="FFC000"/>
                </a:solidFill>
              </a:rPr>
              <a:t>1</a:t>
            </a:r>
            <a:r>
              <a:rPr lang="zh-CN" altLang="en-US" sz="1600"/>
              <a:t>, </a:t>
            </a:r>
            <a:r>
              <a:rPr lang="zh-CN" altLang="en-US" sz="1600">
                <a:solidFill>
                  <a:srgbClr val="FFC000"/>
                </a:solidFill>
              </a:rPr>
              <a:t>11</a:t>
            </a:r>
            <a:r>
              <a:rPr lang="zh-CN" altLang="en-US" sz="1600"/>
              <a:t>):</a:t>
            </a:r>
            <a:endParaRPr lang="zh-CN" altLang="en-US" sz="1600"/>
          </a:p>
          <a:p>
            <a:r>
              <a:rPr lang="zh-CN" altLang="en-US" sz="1600"/>
              <a:t>            item = {"</a:t>
            </a:r>
            <a:r>
              <a:rPr lang="zh-CN" altLang="en-US" sz="1600">
                <a:solidFill>
                  <a:schemeClr val="tx1">
                    <a:lumMod val="60000"/>
                    <a:lumOff val="40000"/>
                  </a:schemeClr>
                </a:solidFill>
              </a:rPr>
              <a:t>循环次数</a:t>
            </a:r>
            <a:r>
              <a:rPr lang="zh-CN" altLang="en-US" sz="1600"/>
              <a:t>": str(i)}</a:t>
            </a:r>
            <a:endParaRPr lang="zh-CN" altLang="en-US" sz="1600"/>
          </a:p>
          <a:p>
            <a:r>
              <a:rPr lang="zh-CN" altLang="en-US" sz="1600"/>
              <a:t>            logger.warning(item</a:t>
            </a:r>
            <a:r>
              <a:rPr lang="en-US" altLang="zh-CN" sz="1600"/>
              <a:t>)</a:t>
            </a:r>
            <a:endParaRPr lang="en-US" altLang="zh-CN" sz="1600"/>
          </a:p>
          <a:p>
            <a:r>
              <a:rPr lang="en-US" altLang="zh-CN" sz="1600"/>
              <a:t>            </a:t>
            </a:r>
            <a:r>
              <a:rPr lang="en-US" altLang="zh-CN" sz="1600">
                <a:solidFill>
                  <a:srgbClr val="7030A0"/>
                </a:solidFill>
              </a:rPr>
              <a:t>yield</a:t>
            </a:r>
            <a:r>
              <a:rPr lang="en-US" altLang="zh-CN" sz="1600"/>
              <a:t> item</a:t>
            </a:r>
            <a:endParaRPr lang="en-US" altLang="zh-CN" sz="16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2" name="文本框 1"/>
          <p:cNvSpPr txBox="1"/>
          <p:nvPr/>
        </p:nvSpPr>
        <p:spPr>
          <a:xfrm>
            <a:off x="1308735" y="1357630"/>
            <a:ext cx="10048875" cy="337185"/>
          </a:xfrm>
          <a:prstGeom prst="rect">
            <a:avLst/>
          </a:prstGeom>
          <a:noFill/>
        </p:spPr>
        <p:txBody>
          <a:bodyPr wrap="square" rtlCol="0" anchor="t">
            <a:spAutoFit/>
          </a:bodyPr>
          <a:p>
            <a:r>
              <a:rPr lang="zh-CN" altLang="en-US" sz="1600" b="1"/>
              <a:t>还可以在pipelines.py加上log信息，要加的话就要到settings.py里面开启pipeline：</a:t>
            </a:r>
            <a:endParaRPr lang="zh-CN" altLang="en-US" sz="1600" b="1"/>
          </a:p>
        </p:txBody>
      </p:sp>
      <p:sp>
        <p:nvSpPr>
          <p:cNvPr id="5" name="文本框 4"/>
          <p:cNvSpPr txBox="1"/>
          <p:nvPr/>
        </p:nvSpPr>
        <p:spPr>
          <a:xfrm>
            <a:off x="1398905" y="1840865"/>
            <a:ext cx="9062720" cy="1568450"/>
          </a:xfrm>
          <a:prstGeom prst="rect">
            <a:avLst/>
          </a:prstGeom>
          <a:noFill/>
        </p:spPr>
        <p:txBody>
          <a:bodyPr wrap="square" rtlCol="0" anchor="t">
            <a:spAutoFit/>
          </a:bodyPr>
          <a:p>
            <a:pPr>
              <a:lnSpc>
                <a:spcPct val="150000"/>
              </a:lnSpc>
            </a:pPr>
            <a:r>
              <a:rPr lang="zh-CN" altLang="en-US" sz="1600">
                <a:solidFill>
                  <a:schemeClr val="tx1">
                    <a:lumMod val="60000"/>
                    <a:lumOff val="40000"/>
                  </a:schemeClr>
                </a:solidFill>
              </a:rPr>
              <a:t>'''开启pipeline，只需到settings.py里面把下面的注释去掉就行'''</a:t>
            </a:r>
            <a:endParaRPr lang="zh-CN" altLang="en-US" sz="1600">
              <a:solidFill>
                <a:schemeClr val="tx1">
                  <a:lumMod val="60000"/>
                  <a:lumOff val="40000"/>
                </a:schemeClr>
              </a:solidFill>
            </a:endParaRPr>
          </a:p>
          <a:p>
            <a:pPr>
              <a:lnSpc>
                <a:spcPct val="150000"/>
              </a:lnSpc>
            </a:pPr>
            <a:r>
              <a:rPr lang="zh-CN" altLang="en-US" sz="1600"/>
              <a:t>ITEM_PIPELINES = {</a:t>
            </a:r>
            <a:endParaRPr lang="zh-CN" altLang="en-US" sz="1600"/>
          </a:p>
          <a:p>
            <a:pPr>
              <a:lnSpc>
                <a:spcPct val="150000"/>
              </a:lnSpc>
            </a:pPr>
            <a:r>
              <a:rPr lang="zh-CN" altLang="en-US" sz="1600"/>
              <a:t>   'PipelineTest.pipelines.PipelinetestPipeline': 300,</a:t>
            </a:r>
            <a:endParaRPr lang="zh-CN" altLang="en-US" sz="1600"/>
          </a:p>
          <a:p>
            <a:pPr>
              <a:lnSpc>
                <a:spcPct val="150000"/>
              </a:lnSpc>
            </a:pPr>
            <a:r>
              <a:rPr lang="zh-CN" altLang="en-US" sz="1600"/>
              <a:t>}</a:t>
            </a:r>
            <a:endParaRPr lang="zh-CN" altLang="en-US" sz="1600"/>
          </a:p>
        </p:txBody>
      </p:sp>
      <p:sp>
        <p:nvSpPr>
          <p:cNvPr id="4" name="文本框 3"/>
          <p:cNvSpPr txBox="1"/>
          <p:nvPr/>
        </p:nvSpPr>
        <p:spPr>
          <a:xfrm>
            <a:off x="1398905" y="3469640"/>
            <a:ext cx="10048875" cy="337185"/>
          </a:xfrm>
          <a:prstGeom prst="rect">
            <a:avLst/>
          </a:prstGeom>
          <a:noFill/>
        </p:spPr>
        <p:txBody>
          <a:bodyPr wrap="square" rtlCol="0" anchor="t">
            <a:spAutoFit/>
          </a:bodyPr>
          <a:p>
            <a:r>
              <a:rPr lang="zh-CN" altLang="en-US" sz="1600" b="1"/>
              <a:t>pipelines.py</a:t>
            </a:r>
            <a:endParaRPr lang="zh-CN" altLang="en-US" sz="1600" b="1"/>
          </a:p>
        </p:txBody>
      </p:sp>
      <p:sp>
        <p:nvSpPr>
          <p:cNvPr id="6" name="文本框 5"/>
          <p:cNvSpPr txBox="1"/>
          <p:nvPr/>
        </p:nvSpPr>
        <p:spPr>
          <a:xfrm>
            <a:off x="1398905" y="3964305"/>
            <a:ext cx="9062720" cy="2306955"/>
          </a:xfrm>
          <a:prstGeom prst="rect">
            <a:avLst/>
          </a:prstGeom>
          <a:noFill/>
        </p:spPr>
        <p:txBody>
          <a:bodyPr wrap="square" rtlCol="0" anchor="t">
            <a:spAutoFit/>
          </a:bodyPr>
          <a:p>
            <a:pPr>
              <a:lnSpc>
                <a:spcPct val="150000"/>
              </a:lnSpc>
            </a:pPr>
            <a:r>
              <a:rPr lang="zh-CN" altLang="en-US" sz="1600">
                <a:solidFill>
                  <a:srgbClr val="7030A0"/>
                </a:solidFill>
              </a:rPr>
              <a:t>import</a:t>
            </a:r>
            <a:r>
              <a:rPr lang="zh-CN" altLang="en-US" sz="1600">
                <a:solidFill>
                  <a:schemeClr val="tx1">
                    <a:lumMod val="60000"/>
                    <a:lumOff val="40000"/>
                  </a:schemeClr>
                </a:solidFill>
              </a:rPr>
              <a:t> logging</a:t>
            </a:r>
            <a:endParaRPr lang="zh-CN" altLang="en-US" sz="1600">
              <a:solidFill>
                <a:schemeClr val="tx1">
                  <a:lumMod val="60000"/>
                  <a:lumOff val="40000"/>
                </a:schemeClr>
              </a:solidFill>
            </a:endParaRPr>
          </a:p>
          <a:p>
            <a:pPr>
              <a:lnSpc>
                <a:spcPct val="150000"/>
              </a:lnSpc>
            </a:pPr>
            <a:r>
              <a:rPr lang="zh-CN" altLang="en-US" sz="1600">
                <a:solidFill>
                  <a:srgbClr val="7030A0"/>
                </a:solidFill>
              </a:rPr>
              <a:t>logger </a:t>
            </a:r>
            <a:r>
              <a:rPr lang="zh-CN" altLang="en-US" sz="1600">
                <a:solidFill>
                  <a:schemeClr val="tx1">
                    <a:lumMod val="60000"/>
                    <a:lumOff val="40000"/>
                  </a:schemeClr>
                </a:solidFill>
              </a:rPr>
              <a:t>= logging.getLogger(__name__) </a:t>
            </a:r>
            <a:endParaRPr lang="zh-CN" altLang="en-US" sz="1600">
              <a:solidFill>
                <a:schemeClr val="tx1">
                  <a:lumMod val="60000"/>
                  <a:lumOff val="40000"/>
                </a:schemeClr>
              </a:solidFill>
            </a:endParaRPr>
          </a:p>
          <a:p>
            <a:pPr>
              <a:lnSpc>
                <a:spcPct val="150000"/>
              </a:lnSpc>
            </a:pPr>
            <a:r>
              <a:rPr lang="zh-CN" altLang="en-US" sz="1600">
                <a:solidFill>
                  <a:srgbClr val="7030A0"/>
                </a:solidFill>
              </a:rPr>
              <a:t>class </a:t>
            </a:r>
            <a:r>
              <a:rPr lang="zh-CN" altLang="en-US" sz="1600">
                <a:solidFill>
                  <a:srgbClr val="FFC000"/>
                </a:solidFill>
              </a:rPr>
              <a:t>PipelinetestPipeline</a:t>
            </a:r>
            <a:r>
              <a:rPr lang="zh-CN" altLang="en-US" sz="1600">
                <a:solidFill>
                  <a:schemeClr val="tx1">
                    <a:lumMod val="60000"/>
                    <a:lumOff val="40000"/>
                  </a:schemeClr>
                </a:solidFill>
              </a:rPr>
              <a:t>(object):</a:t>
            </a:r>
            <a:endParaRPr lang="zh-CN" altLang="en-US" sz="1600">
              <a:solidFill>
                <a:schemeClr val="tx1">
                  <a:lumMod val="60000"/>
                  <a:lumOff val="40000"/>
                </a:schemeClr>
              </a:solidFill>
            </a:endParaRPr>
          </a:p>
          <a:p>
            <a:pPr>
              <a:lnSpc>
                <a:spcPct val="150000"/>
              </a:lnSpc>
            </a:pPr>
            <a:r>
              <a:rPr lang="zh-CN" altLang="en-US" sz="1600">
                <a:solidFill>
                  <a:schemeClr val="tx1">
                    <a:lumMod val="60000"/>
                    <a:lumOff val="40000"/>
                  </a:schemeClr>
                </a:solidFill>
              </a:rPr>
              <a:t>    </a:t>
            </a:r>
            <a:r>
              <a:rPr lang="zh-CN" altLang="en-US" sz="1600">
                <a:solidFill>
                  <a:srgbClr val="7030A0"/>
                </a:solidFill>
              </a:rPr>
              <a:t>def</a:t>
            </a:r>
            <a:r>
              <a:rPr lang="zh-CN" altLang="en-US" sz="1600">
                <a:solidFill>
                  <a:schemeClr val="tx1">
                    <a:lumMod val="60000"/>
                    <a:lumOff val="40000"/>
                  </a:schemeClr>
                </a:solidFill>
              </a:rPr>
              <a:t> </a:t>
            </a:r>
            <a:r>
              <a:rPr lang="zh-CN" altLang="en-US" sz="1600">
                <a:solidFill>
                  <a:srgbClr val="00B0F0"/>
                </a:solidFill>
              </a:rPr>
              <a:t>process_item</a:t>
            </a:r>
            <a:r>
              <a:rPr lang="zh-CN" altLang="en-US" sz="1600">
                <a:solidFill>
                  <a:schemeClr val="tx1">
                    <a:lumMod val="60000"/>
                    <a:lumOff val="40000"/>
                  </a:schemeClr>
                </a:solidFill>
              </a:rPr>
              <a:t>(self, item, spider):</a:t>
            </a:r>
            <a:endParaRPr lang="zh-CN" altLang="en-US" sz="1600">
              <a:solidFill>
                <a:schemeClr val="tx1">
                  <a:lumMod val="60000"/>
                  <a:lumOff val="40000"/>
                </a:schemeClr>
              </a:solidFill>
            </a:endParaRPr>
          </a:p>
          <a:p>
            <a:pPr>
              <a:lnSpc>
                <a:spcPct val="150000"/>
              </a:lnSpc>
            </a:pPr>
            <a:r>
              <a:rPr lang="zh-CN" altLang="en-US" sz="1600">
                <a:solidFill>
                  <a:schemeClr val="tx1">
                    <a:lumMod val="60000"/>
                    <a:lumOff val="40000"/>
                  </a:schemeClr>
                </a:solidFill>
              </a:rPr>
              <a:t>        logging.warning(</a:t>
            </a:r>
            <a:r>
              <a:rPr lang="zh-CN" altLang="en-US" sz="1600">
                <a:solidFill>
                  <a:schemeClr val="bg2">
                    <a:lumMod val="50000"/>
                  </a:schemeClr>
                </a:solidFill>
              </a:rPr>
              <a:t>"*-*pipeline的warning信息*-*"</a:t>
            </a:r>
            <a:r>
              <a:rPr lang="zh-CN" altLang="en-US" sz="1600">
                <a:solidFill>
                  <a:schemeClr val="tx1">
                    <a:lumMod val="60000"/>
                    <a:lumOff val="40000"/>
                  </a:schemeClr>
                </a:solidFill>
              </a:rPr>
              <a:t>)</a:t>
            </a:r>
            <a:endParaRPr lang="zh-CN" altLang="en-US" sz="1600">
              <a:solidFill>
                <a:schemeClr val="tx1">
                  <a:lumMod val="60000"/>
                  <a:lumOff val="40000"/>
                </a:schemeClr>
              </a:solidFill>
            </a:endParaRPr>
          </a:p>
          <a:p>
            <a:pPr>
              <a:lnSpc>
                <a:spcPct val="150000"/>
              </a:lnSpc>
            </a:pPr>
            <a:r>
              <a:rPr lang="zh-CN" altLang="en-US" sz="1600">
                <a:solidFill>
                  <a:srgbClr val="7030A0"/>
                </a:solidFill>
              </a:rPr>
              <a:t>        return</a:t>
            </a:r>
            <a:r>
              <a:rPr lang="zh-CN" altLang="en-US" sz="1600">
                <a:solidFill>
                  <a:schemeClr val="tx1">
                    <a:lumMod val="60000"/>
                    <a:lumOff val="40000"/>
                  </a:schemeClr>
                </a:solidFill>
              </a:rPr>
              <a:t> item</a:t>
            </a:r>
            <a:endParaRPr lang="zh-CN" altLang="en-US" sz="1600">
              <a:solidFill>
                <a:schemeClr val="tx1">
                  <a:lumMod val="60000"/>
                  <a:lumOff val="40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2" name="文本框 1"/>
          <p:cNvSpPr txBox="1"/>
          <p:nvPr/>
        </p:nvSpPr>
        <p:spPr>
          <a:xfrm>
            <a:off x="1823085" y="1240155"/>
            <a:ext cx="10048875" cy="768350"/>
          </a:xfrm>
          <a:prstGeom prst="rect">
            <a:avLst/>
          </a:prstGeom>
          <a:noFill/>
        </p:spPr>
        <p:txBody>
          <a:bodyPr wrap="square" rtlCol="0" anchor="t">
            <a:spAutoFit/>
          </a:bodyPr>
          <a:p>
            <a:r>
              <a:rPr lang="zh-CN" altLang="en-US" sz="1600" b="1"/>
              <a:t>然后运行，查看结果  scrapy crawl scrapyTest       </a:t>
            </a:r>
            <a:endParaRPr lang="zh-CN" altLang="en-US" sz="1600" b="1"/>
          </a:p>
          <a:p>
            <a:r>
              <a:rPr lang="zh-CN" altLang="en-US" sz="1400"/>
              <a:t>打印的结果  里面包括   日期、时间、还有当前py文件的路径和名称，以及设置的打印信息       </a:t>
            </a:r>
            <a:endParaRPr lang="zh-CN" altLang="en-US" sz="1400"/>
          </a:p>
          <a:p>
            <a:endParaRPr lang="zh-CN" altLang="en-US" sz="1400"/>
          </a:p>
        </p:txBody>
      </p:sp>
      <p:pic>
        <p:nvPicPr>
          <p:cNvPr id="7" name="图片 6"/>
          <p:cNvPicPr>
            <a:picLocks noChangeAspect="1"/>
          </p:cNvPicPr>
          <p:nvPr/>
        </p:nvPicPr>
        <p:blipFill>
          <a:blip r:embed="rId1"/>
          <a:stretch>
            <a:fillRect/>
          </a:stretch>
        </p:blipFill>
        <p:spPr>
          <a:xfrm>
            <a:off x="1457960" y="1796415"/>
            <a:ext cx="7680325" cy="472694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2" name="文本框 1"/>
          <p:cNvSpPr txBox="1"/>
          <p:nvPr/>
        </p:nvSpPr>
        <p:spPr>
          <a:xfrm>
            <a:off x="1823085" y="1502410"/>
            <a:ext cx="10048875" cy="1537970"/>
          </a:xfrm>
          <a:prstGeom prst="rect">
            <a:avLst/>
          </a:prstGeom>
          <a:noFill/>
        </p:spPr>
        <p:txBody>
          <a:bodyPr wrap="square" rtlCol="0" anchor="t">
            <a:spAutoFit/>
          </a:bodyPr>
          <a:p>
            <a:r>
              <a:rPr lang="zh-CN" altLang="en-US" sz="1800" b="1"/>
              <a:t>2. 把log的信息保存到本地     </a:t>
            </a:r>
            <a:endParaRPr lang="zh-CN" altLang="en-US" sz="1800" b="1"/>
          </a:p>
          <a:p>
            <a:r>
              <a:rPr lang="zh-CN" altLang="en-US" sz="1800"/>
              <a:t>在settings.py里面添加上  </a:t>
            </a:r>
            <a:endParaRPr lang="zh-CN" altLang="en-US" sz="1800"/>
          </a:p>
          <a:p>
            <a:endParaRPr lang="zh-CN" altLang="en-US" sz="1400"/>
          </a:p>
          <a:p>
            <a:pPr lvl="2"/>
            <a:r>
              <a:rPr lang="zh-CN" altLang="en-US" sz="1600" b="1">
                <a:solidFill>
                  <a:schemeClr val="tx1">
                    <a:lumMod val="60000"/>
                    <a:lumOff val="40000"/>
                  </a:schemeClr>
                </a:solidFill>
              </a:rPr>
              <a:t>LOG_FILE = "./log.log"</a:t>
            </a:r>
            <a:endParaRPr lang="zh-CN" altLang="en-US" sz="1600" b="1">
              <a:solidFill>
                <a:schemeClr val="tx1">
                  <a:lumMod val="60000"/>
                  <a:lumOff val="40000"/>
                </a:schemeClr>
              </a:solidFill>
            </a:endParaRPr>
          </a:p>
          <a:p>
            <a:r>
              <a:rPr lang="zh-CN" altLang="en-US" sz="1400">
                <a:solidFill>
                  <a:schemeClr val="tx1">
                    <a:lumMod val="60000"/>
                    <a:lumOff val="40000"/>
                  </a:schemeClr>
                </a:solidFill>
              </a:rPr>
              <a:t>     </a:t>
            </a:r>
            <a:endParaRPr lang="zh-CN" altLang="en-US" sz="1400">
              <a:solidFill>
                <a:schemeClr val="tx1">
                  <a:lumMod val="60000"/>
                  <a:lumOff val="40000"/>
                </a:schemeClr>
              </a:solidFill>
            </a:endParaRPr>
          </a:p>
          <a:p>
            <a:endParaRPr lang="zh-CN" altLang="en-US" sz="1400">
              <a:solidFill>
                <a:schemeClr val="tx1">
                  <a:lumMod val="60000"/>
                  <a:lumOff val="40000"/>
                </a:schemeClr>
              </a:solidFill>
            </a:endParaRPr>
          </a:p>
        </p:txBody>
      </p:sp>
      <p:sp>
        <p:nvSpPr>
          <p:cNvPr id="4" name="文本框 3"/>
          <p:cNvSpPr txBox="1"/>
          <p:nvPr/>
        </p:nvSpPr>
        <p:spPr>
          <a:xfrm>
            <a:off x="1930400" y="3671570"/>
            <a:ext cx="7733030" cy="645160"/>
          </a:xfrm>
          <a:prstGeom prst="rect">
            <a:avLst/>
          </a:prstGeom>
          <a:noFill/>
        </p:spPr>
        <p:txBody>
          <a:bodyPr wrap="square" rtlCol="0" anchor="t">
            <a:spAutoFit/>
          </a:bodyPr>
          <a:p>
            <a:r>
              <a:rPr lang="zh-CN" altLang="en-US" sz="1800"/>
              <a:t>然后运行程序，没有打印信息，但是log的信息全部保存到了当前爬虫项目下的log.log，打开文件会发现和打印的信息是一样的</a:t>
            </a:r>
            <a:endParaRPr lang="zh-CN" altLang="en-US" sz="180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设置</a:t>
            </a:r>
            <a:r>
              <a:rPr lang="en-US" altLang="zh-CN">
                <a:sym typeface="+mn-ea"/>
              </a:rPr>
              <a:t>log</a:t>
            </a:r>
            <a:endParaRPr lang="en-US" altLang="zh-CN" dirty="0">
              <a:sym typeface="+mn-ea"/>
            </a:endParaRPr>
          </a:p>
        </p:txBody>
      </p:sp>
      <p:sp>
        <p:nvSpPr>
          <p:cNvPr id="4" name="文本框 3"/>
          <p:cNvSpPr txBox="1"/>
          <p:nvPr/>
        </p:nvSpPr>
        <p:spPr>
          <a:xfrm>
            <a:off x="1778635" y="1866900"/>
            <a:ext cx="7733030" cy="1753235"/>
          </a:xfrm>
          <a:prstGeom prst="rect">
            <a:avLst/>
          </a:prstGeom>
          <a:noFill/>
        </p:spPr>
        <p:txBody>
          <a:bodyPr wrap="square" rtlCol="0" anchor="t">
            <a:spAutoFit/>
          </a:bodyPr>
          <a:p>
            <a:r>
              <a:rPr lang="zh-CN" altLang="en-US" sz="1800" b="1"/>
              <a:t>3. logging也可以用在普通的项目中使用</a:t>
            </a:r>
            <a:endParaRPr lang="zh-CN" altLang="en-US" sz="1800" b="1"/>
          </a:p>
          <a:p>
            <a:r>
              <a:rPr lang="zh-CN" altLang="en-US" sz="1800"/>
              <a:t>     import logging</a:t>
            </a:r>
            <a:endParaRPr lang="zh-CN" altLang="en-US" sz="1800"/>
          </a:p>
          <a:p>
            <a:r>
              <a:rPr lang="zh-CN" altLang="en-US" sz="1800"/>
              <a:t>     logging.basicConfig(...) #设置日志输出的样式，格式</a:t>
            </a:r>
            <a:endParaRPr lang="zh-CN" altLang="en-US" sz="1800"/>
          </a:p>
          <a:p>
            <a:r>
              <a:rPr lang="zh-CN" altLang="en-US" sz="1800"/>
              <a:t>     实例化一个`logger=logging.getLogger(__name__)`</a:t>
            </a:r>
            <a:endParaRPr lang="zh-CN" altLang="en-US" sz="1800"/>
          </a:p>
          <a:p>
            <a:r>
              <a:rPr lang="zh-CN" altLang="en-US" sz="1800"/>
              <a:t>     在任何py文件中调用logger即可</a:t>
            </a:r>
            <a:endParaRPr lang="zh-CN" altLang="en-US" sz="1800"/>
          </a:p>
          <a:p>
            <a:endParaRPr lang="zh-CN" altLang="en-US" sz="180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a:sym typeface="+mn-ea"/>
              </a:rPr>
              <a:t>requests</a:t>
            </a:r>
            <a:r>
              <a:rPr>
                <a:sym typeface="+mn-ea"/>
              </a:rPr>
              <a:t>请求翻页</a:t>
            </a:r>
            <a:endParaRPr dirty="0">
              <a:sym typeface="+mn-ea"/>
            </a:endParaRPr>
          </a:p>
        </p:txBody>
      </p:sp>
      <p:sp>
        <p:nvSpPr>
          <p:cNvPr id="4" name="文本框 3"/>
          <p:cNvSpPr txBox="1"/>
          <p:nvPr/>
        </p:nvSpPr>
        <p:spPr>
          <a:xfrm>
            <a:off x="1607185" y="1453515"/>
            <a:ext cx="7733030" cy="1814830"/>
          </a:xfrm>
          <a:prstGeom prst="rect">
            <a:avLst/>
          </a:prstGeom>
          <a:noFill/>
        </p:spPr>
        <p:txBody>
          <a:bodyPr wrap="square" rtlCol="0" anchor="t">
            <a:spAutoFit/>
          </a:bodyPr>
          <a:p>
            <a:r>
              <a:rPr lang="zh-CN" altLang="en-US" sz="1600" b="1"/>
              <a:t>思路</a:t>
            </a:r>
            <a:endParaRPr lang="zh-CN" altLang="en-US" sz="1600" b="1"/>
          </a:p>
          <a:p>
            <a:r>
              <a:rPr lang="zh-CN" altLang="en-US" sz="1600"/>
              <a:t>找到下一页url地址</a:t>
            </a:r>
            <a:endParaRPr lang="zh-CN" altLang="en-US" sz="1600"/>
          </a:p>
          <a:p>
            <a:r>
              <a:rPr lang="zh-CN" altLang="en-US" sz="1600"/>
              <a:t>调用 requests.get(url) —— 传递给调度器</a:t>
            </a:r>
            <a:endParaRPr lang="zh-CN" altLang="en-US" sz="1600"/>
          </a:p>
          <a:p>
            <a:endParaRPr lang="zh-CN" altLang="en-US" sz="1600"/>
          </a:p>
          <a:p>
            <a:r>
              <a:rPr lang="zh-CN" altLang="en-US" sz="1600" b="1"/>
              <a:t>scrapy 中操作</a:t>
            </a:r>
            <a:endParaRPr lang="zh-CN" altLang="en-US" sz="1600" b="1"/>
          </a:p>
          <a:p>
            <a:r>
              <a:rPr lang="zh-CN" altLang="en-US" sz="1600"/>
              <a:t>组装称一个requests对象再传给引擎</a:t>
            </a:r>
            <a:endParaRPr lang="zh-CN" altLang="en-US" sz="1600"/>
          </a:p>
          <a:p>
            <a:r>
              <a:rPr lang="zh-CN" altLang="en-US" sz="1600"/>
              <a:t>scrapy.Request 能构建一个requests，同时指定提取数据的 callback 函数</a:t>
            </a:r>
            <a:endParaRPr lang="zh-CN" altLang="en-US" sz="1600"/>
          </a:p>
        </p:txBody>
      </p:sp>
      <p:sp>
        <p:nvSpPr>
          <p:cNvPr id="2" name="文本框 1"/>
          <p:cNvSpPr txBox="1"/>
          <p:nvPr/>
        </p:nvSpPr>
        <p:spPr>
          <a:xfrm>
            <a:off x="1607185" y="3732530"/>
            <a:ext cx="9758680" cy="2891790"/>
          </a:xfrm>
          <a:prstGeom prst="rect">
            <a:avLst/>
          </a:prstGeom>
          <a:noFill/>
        </p:spPr>
        <p:txBody>
          <a:bodyPr wrap="square" rtlCol="0" anchor="t">
            <a:spAutoFit/>
          </a:bodyPr>
          <a:p>
            <a:r>
              <a:rPr lang="zh-CN" altLang="en-US" sz="1400"/>
              <a:t># 找到下一页的 url 地址</a:t>
            </a:r>
            <a:endParaRPr lang="zh-CN" altLang="en-US" sz="1400"/>
          </a:p>
          <a:p>
            <a:r>
              <a:rPr lang="zh-CN" altLang="en-US" sz="1400"/>
              <a:t>next_url = response.xpath("xpath_expression").extract_first()</a:t>
            </a:r>
            <a:endParaRPr lang="zh-CN" altLang="en-US" sz="1400"/>
          </a:p>
          <a:p>
            <a:r>
              <a:rPr lang="zh-CN" altLang="en-US" sz="1400"/>
              <a:t>if next_url != "结束判断条件":</a:t>
            </a:r>
            <a:endParaRPr lang="zh-CN" altLang="en-US" sz="1400"/>
          </a:p>
          <a:p>
            <a:r>
              <a:rPr lang="zh-CN" altLang="en-US" sz="1400"/>
              <a:t>	next_url = "基础url" + next_url  #获取下一页url </a:t>
            </a:r>
            <a:endParaRPr lang="zh-CN" altLang="en-US" sz="1400"/>
          </a:p>
          <a:p>
            <a:r>
              <a:rPr lang="zh-CN" altLang="en-US" sz="1400"/>
              <a:t>	# 构造一个请求，请求-&gt;引擎-&gt;调度器-&gt;引擎-&gt;下载器-&gt;响应 下一页爬取</a:t>
            </a:r>
            <a:endParaRPr lang="zh-CN" altLang="en-US" sz="1400"/>
          </a:p>
          <a:p>
            <a:r>
              <a:rPr lang="zh-CN" altLang="en-US" sz="1400"/>
              <a:t>	yield scrapy.Request(</a:t>
            </a:r>
            <a:endParaRPr lang="zh-CN" altLang="en-US" sz="1400"/>
          </a:p>
          <a:p>
            <a:r>
              <a:rPr lang="zh-CN" altLang="en-US" sz="1400"/>
              <a:t>		next_url,</a:t>
            </a:r>
            <a:endParaRPr lang="zh-CN" altLang="en-US" sz="1400"/>
          </a:p>
          <a:p>
            <a:r>
              <a:rPr lang="zh-CN" altLang="en-US" sz="1400"/>
              <a:t>		# 若获取下一页内容采用同一函数（parse），则继续调用 自身 获取</a:t>
            </a:r>
            <a:endParaRPr lang="zh-CN" altLang="en-US" sz="1400"/>
          </a:p>
          <a:p>
            <a:r>
              <a:rPr lang="zh-CN" altLang="en-US" sz="1400"/>
              <a:t>		# 若获取下一页内容采用不同函数（parse1），则直接调用 parse1 获取</a:t>
            </a:r>
            <a:endParaRPr lang="zh-CN" altLang="en-US" sz="1400"/>
          </a:p>
          <a:p>
            <a:r>
              <a:rPr lang="zh-CN" altLang="en-US" sz="1400"/>
              <a:t>		callback = self.parse()  </a:t>
            </a:r>
            <a:endParaRPr lang="zh-CN" altLang="en-US" sz="1400"/>
          </a:p>
          <a:p>
            <a:endParaRPr lang="zh-CN" altLang="en-US" sz="1400"/>
          </a:p>
          <a:p>
            <a:r>
              <a:rPr lang="zh-CN" altLang="en-US" sz="1400"/>
              <a:t>	)</a:t>
            </a:r>
            <a:endParaRPr lang="zh-CN" altLang="en-US" sz="1400"/>
          </a:p>
          <a:p>
            <a:endParaRPr lang="zh-CN" altLang="en-US" sz="1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lang="en-US" altLang="zh-CN" dirty="0"/>
              <a:t>ROBOTS</a:t>
            </a:r>
            <a:r>
              <a:rPr dirty="0"/>
              <a:t>协议</a:t>
            </a:r>
            <a:endParaRPr dirty="0"/>
          </a:p>
        </p:txBody>
      </p:sp>
      <p:sp>
        <p:nvSpPr>
          <p:cNvPr id="2" name="文本框 1"/>
          <p:cNvSpPr txBox="1"/>
          <p:nvPr/>
        </p:nvSpPr>
        <p:spPr>
          <a:xfrm>
            <a:off x="1478280" y="1323340"/>
            <a:ext cx="7933055" cy="4939030"/>
          </a:xfrm>
          <a:prstGeom prst="rect">
            <a:avLst/>
          </a:prstGeom>
          <a:noFill/>
        </p:spPr>
        <p:txBody>
          <a:bodyPr wrap="square" rtlCol="0" anchor="t">
            <a:spAutoFit/>
          </a:bodyPr>
          <a:p>
            <a:r>
              <a:rPr lang="zh-CN" altLang="en-US"/>
              <a:t>例如： </a:t>
            </a:r>
            <a:r>
              <a:t>https://www.taobao.com/robots.txt</a:t>
            </a:r>
          </a:p>
          <a:p/>
          <a:p>
            <a:r>
              <a:t>Robots协议是Web站点和搜索引擎爬虫交互的一种方式，Robots.txt是存放在站点根目录下的一个纯文本文件。该文件可以指定搜索引擎爬虫只抓取指定的内容，或者是禁止搜索引擎爬虫抓取网站的部分或全部内容。当一个搜索引擎爬虫访问一个站点时，它会首先检查该站点根目录下是否存在robots.txt，如果存在，搜索引擎爬虫就会按照该文件中的内容来确定访问的范围；如果该文件不存在，那么搜索引擎爬虫就沿着链接抓取。</a:t>
            </a:r>
          </a:p>
          <a:p/>
          <a:p>
            <a:r>
              <a:t>　　另外，robots.txt必须放置在一个站点的根目录下，而且文件名必须全部小写。如果搜索引擎爬虫要访问的网站地址是</a:t>
            </a:r>
          </a:p>
          <a:p>
            <a:r>
              <a:t>http</a:t>
            </a:r>
            <a:r>
              <a:rPr lang="en-US"/>
              <a:t>:</a:t>
            </a:r>
            <a:r>
              <a:t>//www.w3.org/，那么robots.txt文件必须能够通过</a:t>
            </a:r>
          </a:p>
          <a:p>
            <a:r>
              <a:t>http</a:t>
            </a:r>
            <a:r>
              <a:rPr lang="en-US"/>
              <a:t>:</a:t>
            </a:r>
            <a:r>
              <a:t>//www.w3.org/robots.txt打开并看到里面的内容。</a:t>
            </a:r>
          </a:p>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scrapy.Request() 可选参数</a:t>
            </a:r>
            <a:endParaRPr>
              <a:sym typeface="+mn-ea"/>
            </a:endParaRPr>
          </a:p>
        </p:txBody>
      </p:sp>
      <p:sp>
        <p:nvSpPr>
          <p:cNvPr id="4" name="文本框 3"/>
          <p:cNvSpPr txBox="1"/>
          <p:nvPr/>
        </p:nvSpPr>
        <p:spPr>
          <a:xfrm>
            <a:off x="1607820" y="1453515"/>
            <a:ext cx="9123680" cy="583565"/>
          </a:xfrm>
          <a:prstGeom prst="rect">
            <a:avLst/>
          </a:prstGeom>
          <a:noFill/>
        </p:spPr>
        <p:txBody>
          <a:bodyPr wrap="square" rtlCol="0" anchor="t">
            <a:spAutoFit/>
          </a:bodyPr>
          <a:p>
            <a:r>
              <a:rPr lang="zh-CN" altLang="en-US" sz="1600"/>
              <a:t>scrapy.Request( url [, callback, method='GET', headers, body, cookies,meta, dont_filter = False] )</a:t>
            </a:r>
            <a:endParaRPr lang="zh-CN" altLang="en-US" sz="1600"/>
          </a:p>
          <a:p>
            <a:endParaRPr lang="zh-CN" altLang="en-US" sz="1600"/>
          </a:p>
        </p:txBody>
      </p:sp>
      <p:sp>
        <p:nvSpPr>
          <p:cNvPr id="2" name="文本框 1"/>
          <p:cNvSpPr txBox="1"/>
          <p:nvPr/>
        </p:nvSpPr>
        <p:spPr>
          <a:xfrm>
            <a:off x="1290320" y="2442210"/>
            <a:ext cx="9758680" cy="2030095"/>
          </a:xfrm>
          <a:prstGeom prst="rect">
            <a:avLst/>
          </a:prstGeom>
          <a:noFill/>
        </p:spPr>
        <p:txBody>
          <a:bodyPr wrap="square" rtlCol="0" anchor="t">
            <a:spAutoFit/>
          </a:bodyPr>
          <a:p>
            <a:pPr>
              <a:lnSpc>
                <a:spcPct val="300000"/>
              </a:lnSpc>
            </a:pPr>
            <a:r>
              <a:rPr lang="zh-CN" altLang="en-US" sz="1400"/>
              <a:t>callback : 指定传入的 url 交给哪个解析函数去处理</a:t>
            </a:r>
            <a:endParaRPr lang="zh-CN" altLang="en-US" sz="1400"/>
          </a:p>
          <a:p>
            <a:pPr>
              <a:lnSpc>
                <a:spcPct val="300000"/>
              </a:lnSpc>
            </a:pPr>
            <a:r>
              <a:rPr lang="zh-CN" altLang="en-US" sz="1400"/>
              <a:t>meta : 实现再不同的解析函数中传递数据，meta默认会携带部分信息，比如下载延迟，请求深度等</a:t>
            </a:r>
            <a:endParaRPr lang="zh-CN" altLang="en-US" sz="1400"/>
          </a:p>
          <a:p>
            <a:pPr>
              <a:lnSpc>
                <a:spcPct val="300000"/>
              </a:lnSpc>
            </a:pPr>
            <a:r>
              <a:rPr lang="zh-CN" altLang="en-US" sz="1400"/>
              <a:t>dont_filter : 让scrapy的去重不会过滤当前url（scrapy 默认会有url去重功能）</a:t>
            </a:r>
            <a:endParaRPr lang="zh-CN" altLang="en-US" sz="14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Scrapy中的CrawlSpider</a:t>
            </a:r>
            <a:endParaRPr>
              <a:sym typeface="+mn-ea"/>
            </a:endParaRPr>
          </a:p>
        </p:txBody>
      </p:sp>
      <p:pic>
        <p:nvPicPr>
          <p:cNvPr id="5" name="图片 4"/>
          <p:cNvPicPr>
            <a:picLocks noChangeAspect="1"/>
          </p:cNvPicPr>
          <p:nvPr>
            <p:custDataLst>
              <p:tags r:id="rId1"/>
            </p:custDataLst>
          </p:nvPr>
        </p:nvPicPr>
        <p:blipFill>
          <a:blip r:embed="rId2"/>
          <a:stretch>
            <a:fillRect/>
          </a:stretch>
        </p:blipFill>
        <p:spPr>
          <a:xfrm>
            <a:off x="1666240" y="1537335"/>
            <a:ext cx="8858250" cy="4591050"/>
          </a:xfrm>
          <a:prstGeom prst="rect">
            <a:avLst/>
          </a:prstGeom>
        </p:spPr>
      </p:pic>
      <p:sp>
        <p:nvSpPr>
          <p:cNvPr id="6" name="文本框 5"/>
          <p:cNvSpPr txBox="1"/>
          <p:nvPr/>
        </p:nvSpPr>
        <p:spPr>
          <a:xfrm>
            <a:off x="1607820" y="1453515"/>
            <a:ext cx="9123680" cy="583565"/>
          </a:xfrm>
          <a:prstGeom prst="rect">
            <a:avLst/>
          </a:prstGeom>
          <a:noFill/>
        </p:spPr>
        <p:txBody>
          <a:bodyPr wrap="square" rtlCol="0" anchor="t">
            <a:spAutoFit/>
          </a:bodyPr>
          <a:p>
            <a:r>
              <a:rPr lang="zh-CN" altLang="en-US" sz="1600" b="1"/>
              <a:t> 简介：</a:t>
            </a:r>
            <a:endParaRPr lang="zh-CN" altLang="en-US" sz="1600" b="1"/>
          </a:p>
          <a:p>
            <a:endParaRPr lang="zh-CN" altLang="en-US" sz="1600" b="1"/>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Scrapy中的CrawlSpider</a:t>
            </a:r>
            <a:endParaRPr>
              <a:sym typeface="+mn-ea"/>
            </a:endParaRPr>
          </a:p>
        </p:txBody>
      </p:sp>
      <p:sp>
        <p:nvSpPr>
          <p:cNvPr id="6" name="文本框 5"/>
          <p:cNvSpPr txBox="1"/>
          <p:nvPr/>
        </p:nvSpPr>
        <p:spPr>
          <a:xfrm>
            <a:off x="1532890" y="1463675"/>
            <a:ext cx="9123680" cy="8709025"/>
          </a:xfrm>
          <a:prstGeom prst="rect">
            <a:avLst/>
          </a:prstGeom>
          <a:noFill/>
        </p:spPr>
        <p:txBody>
          <a:bodyPr wrap="square" rtlCol="0" anchor="t">
            <a:spAutoFit/>
          </a:bodyPr>
          <a:p>
            <a:r>
              <a:rPr lang="zh-CN" altLang="en-US" sz="1600" b="1"/>
              <a:t>生成 crawl spider 命令：</a:t>
            </a:r>
            <a:endParaRPr lang="zh-CN" altLang="en-US" sz="1600" b="1"/>
          </a:p>
          <a:p>
            <a:endParaRPr lang="zh-CN" altLang="en-US" sz="1600" b="1"/>
          </a:p>
          <a:p>
            <a:r>
              <a:rPr lang="zh-CN" altLang="en-US" sz="1600"/>
              <a:t>scrapy genspider -t crawl demo baidu.com</a:t>
            </a:r>
            <a:endParaRPr lang="zh-CN" altLang="en-US" sz="1600"/>
          </a:p>
          <a:p>
            <a:endParaRPr lang="zh-CN" altLang="en-US" sz="1600"/>
          </a:p>
          <a:p>
            <a:r>
              <a:rPr lang="zh-CN" altLang="en-US" sz="1600" b="1"/>
              <a:t>生成文件代码解析：</a:t>
            </a:r>
            <a:endParaRPr lang="zh-CN" altLang="en-US" sz="1600" b="1"/>
          </a:p>
          <a:p>
            <a:endParaRPr lang="zh-CN" altLang="en-US" sz="1600" b="1"/>
          </a:p>
          <a:p>
            <a:r>
              <a:rPr lang="zh-CN" altLang="en-US" sz="1600"/>
              <a:t># -*- coding: utf-8 -*-</a:t>
            </a:r>
            <a:endParaRPr lang="zh-CN" altLang="en-US" sz="1600"/>
          </a:p>
          <a:p>
            <a:r>
              <a:rPr lang="zh-CN" altLang="en-US" sz="1600"/>
              <a:t>import scrapy</a:t>
            </a:r>
            <a:endParaRPr lang="zh-CN" altLang="en-US" sz="1600"/>
          </a:p>
          <a:p>
            <a:r>
              <a:rPr lang="zh-CN" altLang="en-US" sz="1600"/>
              <a:t>from scrapy.linkextractors import LinkExtractor</a:t>
            </a:r>
            <a:endParaRPr lang="zh-CN" altLang="en-US" sz="1600"/>
          </a:p>
          <a:p>
            <a:r>
              <a:rPr lang="zh-CN" altLang="en-US" sz="1600"/>
              <a:t>from scrapy.spiders import CrawlSpider, Rule</a:t>
            </a:r>
            <a:endParaRPr lang="zh-CN" altLang="en-US" sz="1600"/>
          </a:p>
          <a:p>
            <a:endParaRPr lang="zh-CN" altLang="en-US" sz="1600"/>
          </a:p>
          <a:p>
            <a:endParaRPr lang="zh-CN" altLang="en-US" sz="1600"/>
          </a:p>
          <a:p>
            <a:r>
              <a:rPr lang="zh-CN" altLang="en-US" sz="1600"/>
              <a:t>class DemoSpider(CrawlSpider):  # 继承了CrawlSpider父类</a:t>
            </a:r>
            <a:endParaRPr lang="zh-CN" altLang="en-US" sz="1600"/>
          </a:p>
          <a:p>
            <a:r>
              <a:rPr lang="zh-CN" altLang="en-US" sz="1600"/>
              <a:t>    name = 'demo'</a:t>
            </a:r>
            <a:endParaRPr lang="zh-CN" altLang="en-US" sz="1600"/>
          </a:p>
          <a:p>
            <a:r>
              <a:rPr lang="zh-CN" altLang="en-US" sz="1600"/>
              <a:t>    allowed_domains = ['baidu.com']</a:t>
            </a:r>
            <a:endParaRPr lang="zh-CN" altLang="en-US" sz="1600"/>
          </a:p>
          <a:p>
            <a:r>
              <a:rPr lang="zh-CN" altLang="en-US" sz="1600"/>
              <a:t>    start_urls = ['http://baidu.com/']</a:t>
            </a:r>
            <a:endParaRPr lang="zh-CN" altLang="en-US" sz="1600"/>
          </a:p>
          <a:p>
            <a:endParaRPr lang="zh-CN" altLang="en-US" sz="1600"/>
          </a:p>
          <a:p>
            <a:r>
              <a:rPr lang="zh-CN" altLang="en-US" sz="1600"/>
              <a:t>    # 定义提取url地址规则</a:t>
            </a:r>
            <a:endParaRPr lang="zh-CN" altLang="en-US" sz="1600"/>
          </a:p>
          <a:p>
            <a:r>
              <a:rPr lang="zh-CN" altLang="en-US" sz="1600"/>
              <a:t>    rules = (</a:t>
            </a:r>
            <a:endParaRPr lang="zh-CN" altLang="en-US" sz="1600"/>
          </a:p>
          <a:p>
            <a:r>
              <a:rPr lang="zh-CN" altLang="en-US" sz="1600"/>
              <a:t>        # rules   可定义多个</a:t>
            </a:r>
            <a:endParaRPr lang="zh-CN" altLang="en-US" sz="1600"/>
          </a:p>
          <a:p>
            <a:r>
              <a:rPr lang="zh-CN" altLang="en-US" sz="1600"/>
              <a:t>        # LinkExtractor   连接提取器----提取url地址</a:t>
            </a:r>
            <a:endParaRPr lang="zh-CN" altLang="en-US" sz="1600"/>
          </a:p>
          <a:p>
            <a:r>
              <a:rPr lang="zh-CN" altLang="en-US" sz="1600"/>
              <a:t>        # callback   提取出来的url地址的response会交给callback处理</a:t>
            </a:r>
            <a:endParaRPr lang="zh-CN" altLang="en-US" sz="1600"/>
          </a:p>
          <a:p>
            <a:r>
              <a:rPr lang="zh-CN" altLang="en-US" sz="1600"/>
              <a:t>        # follow   当前url的响应是否重新经过rules来提取url地址</a:t>
            </a:r>
            <a:endParaRPr lang="zh-CN" altLang="en-US" sz="1600"/>
          </a:p>
          <a:p>
            <a:r>
              <a:rPr lang="zh-CN" altLang="en-US" sz="1600"/>
              <a:t>        # callback和follow   可自己选择需不需要写</a:t>
            </a:r>
            <a:endParaRPr lang="zh-CN" altLang="en-US" sz="1600"/>
          </a:p>
          <a:p>
            <a:r>
              <a:rPr lang="zh-CN" altLang="en-US" sz="1600"/>
              <a:t>        Rule(LinkExtractor(allow=r'Items/'), callback='parse_item', follow=True),</a:t>
            </a:r>
            <a:endParaRPr lang="zh-CN" altLang="en-US" sz="1600"/>
          </a:p>
          <a:p>
            <a:r>
              <a:rPr lang="zh-CN" altLang="en-US" sz="1600"/>
              <a:t>    )</a:t>
            </a:r>
            <a:endParaRPr lang="zh-CN" altLang="en-US" sz="1600"/>
          </a:p>
          <a:p>
            <a:endParaRPr lang="zh-CN" altLang="en-US" sz="1600"/>
          </a:p>
          <a:p>
            <a:r>
              <a:rPr lang="zh-CN" altLang="en-US" sz="1600"/>
              <a:t>    # parse函数有特殊功能，不能定义</a:t>
            </a:r>
            <a:endParaRPr lang="zh-CN" altLang="en-US" sz="1600"/>
          </a:p>
          <a:p>
            <a:r>
              <a:rPr lang="zh-CN" altLang="en-US" sz="1600"/>
              <a:t>    def parse_item(self, response):</a:t>
            </a:r>
            <a:endParaRPr lang="zh-CN" altLang="en-US" sz="1600"/>
          </a:p>
          <a:p>
            <a:r>
              <a:rPr lang="zh-CN" altLang="en-US" sz="1600"/>
              <a:t>        item = {}</a:t>
            </a:r>
            <a:endParaRPr lang="zh-CN" altLang="en-US" sz="1600"/>
          </a:p>
          <a:p>
            <a:r>
              <a:rPr lang="zh-CN" altLang="en-US" sz="1600"/>
              <a:t>        # item['domain_id'] = response.xpath('//input[@id="sid"]/@value').get()</a:t>
            </a:r>
            <a:endParaRPr lang="zh-CN" altLang="en-US" sz="1600"/>
          </a:p>
          <a:p>
            <a:r>
              <a:rPr lang="zh-CN" altLang="en-US" sz="1600"/>
              <a:t>        # item['name'] = response.xpath('//div[@id="name"]').get()</a:t>
            </a:r>
            <a:endParaRPr lang="zh-CN" altLang="en-US" sz="1600"/>
          </a:p>
          <a:p>
            <a:r>
              <a:rPr lang="zh-CN" altLang="en-US" sz="1600"/>
              <a:t>        # item['description'] = response.xpath('//div[@id="description"]').get()</a:t>
            </a:r>
            <a:endParaRPr lang="zh-CN" altLang="en-US" sz="1600"/>
          </a:p>
          <a:p>
            <a:r>
              <a:rPr lang="zh-CN" altLang="en-US" sz="1600"/>
              <a:t>        return item</a:t>
            </a:r>
            <a:endParaRPr lang="zh-CN" altLang="en-US" sz="1600"/>
          </a:p>
          <a:p>
            <a:endParaRPr lang="zh-CN" altLang="en-US" sz="16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注意点：</a:t>
            </a:r>
            <a:endParaRPr>
              <a:sym typeface="+mn-ea"/>
            </a:endParaRPr>
          </a:p>
        </p:txBody>
      </p:sp>
      <p:sp>
        <p:nvSpPr>
          <p:cNvPr id="2" name="文本框 1"/>
          <p:cNvSpPr txBox="1"/>
          <p:nvPr/>
        </p:nvSpPr>
        <p:spPr>
          <a:xfrm>
            <a:off x="1296035" y="1240155"/>
            <a:ext cx="10692765" cy="5539105"/>
          </a:xfrm>
          <a:prstGeom prst="rect">
            <a:avLst/>
          </a:prstGeom>
          <a:noFill/>
        </p:spPr>
        <p:txBody>
          <a:bodyPr wrap="square" rtlCol="0" anchor="t">
            <a:spAutoFit/>
          </a:bodyPr>
          <a:p>
            <a:pPr>
              <a:lnSpc>
                <a:spcPct val="150000"/>
              </a:lnSpc>
            </a:pPr>
            <a:r>
              <a:rPr lang="zh-CN" altLang="en-US" sz="1200"/>
              <a:t>即使在 allow 中 url 不完整，CrawlSpider 也会自动的补充完整再请求</a:t>
            </a:r>
            <a:endParaRPr lang="zh-CN" altLang="en-US" sz="1200"/>
          </a:p>
          <a:p>
            <a:pPr>
              <a:lnSpc>
                <a:spcPct val="150000"/>
              </a:lnSpc>
            </a:pPr>
            <a:r>
              <a:rPr lang="zh-CN" altLang="en-US" sz="1200" b="1">
                <a:solidFill>
                  <a:srgbClr val="FF0000"/>
                </a:solidFill>
              </a:rPr>
              <a:t>不能再有以 parse 为名字的数据提取方法，</a:t>
            </a:r>
            <a:r>
              <a:rPr lang="zh-CN" altLang="en-US" sz="1200"/>
              <a:t>这个方法已被 CrawlSpider 使用</a:t>
            </a:r>
            <a:endParaRPr lang="zh-CN" altLang="en-US" sz="1200"/>
          </a:p>
          <a:p>
            <a:pPr>
              <a:lnSpc>
                <a:spcPct val="150000"/>
              </a:lnSpc>
            </a:pPr>
            <a:r>
              <a:rPr lang="zh-CN" altLang="en-US" sz="1200"/>
              <a:t>一个 Rule 对象接收很多参数，首先第一个是报假案url规则的 LinkExtractor 对象，常用的还有callback（制定满足规则的 url 的解析函数的字符串）和 follow（ response 提取的链接是否需要跟进）</a:t>
            </a:r>
            <a:endParaRPr lang="zh-CN" altLang="en-US" sz="1200"/>
          </a:p>
          <a:p>
            <a:pPr>
              <a:lnSpc>
                <a:spcPct val="150000"/>
              </a:lnSpc>
            </a:pPr>
            <a:r>
              <a:rPr lang="zh-CN" altLang="en-US" sz="1200"/>
              <a:t>不指定 callback 函数的请求下，如果 follow 为 True ，满足该入了的俩还会继续被请求</a:t>
            </a:r>
            <a:endParaRPr lang="zh-CN" altLang="en-US" sz="1200"/>
          </a:p>
          <a:p>
            <a:pPr>
              <a:lnSpc>
                <a:spcPct val="150000"/>
              </a:lnSpc>
            </a:pPr>
            <a:r>
              <a:rPr lang="zh-CN" altLang="en-US" sz="1200"/>
              <a:t>如果多个 Rule 都满足某一个 url，会从 rules 中选择第一个满足的进行操作</a:t>
            </a:r>
            <a:endParaRPr lang="zh-CN" altLang="en-US" sz="1200"/>
          </a:p>
          <a:p>
            <a:pPr>
              <a:lnSpc>
                <a:spcPct val="150000"/>
              </a:lnSpc>
            </a:pPr>
            <a:r>
              <a:rPr lang="zh-CN" altLang="en-US" sz="1200" b="1">
                <a:solidFill>
                  <a:srgbClr val="FF0000"/>
                </a:solidFill>
              </a:rPr>
              <a:t>LinkExtractor更多常见参数:</a:t>
            </a:r>
            <a:endParaRPr lang="zh-CN" altLang="en-US" sz="1200" b="1">
              <a:solidFill>
                <a:srgbClr val="FF0000"/>
              </a:solidFill>
            </a:endParaRPr>
          </a:p>
          <a:p>
            <a:pPr>
              <a:lnSpc>
                <a:spcPct val="150000"/>
              </a:lnSpc>
            </a:pPr>
            <a:r>
              <a:rPr lang="zh-CN" altLang="en-US" sz="1200" b="1"/>
              <a:t>allow:</a:t>
            </a:r>
            <a:r>
              <a:rPr lang="zh-CN" altLang="en-US" sz="1200"/>
              <a:t> 满足括号中"正则表达式"的URL会被提取,如果为空,则全部匹配</a:t>
            </a:r>
            <a:endParaRPr lang="zh-CN" altLang="en-US" sz="1200"/>
          </a:p>
          <a:p>
            <a:pPr>
              <a:lnSpc>
                <a:spcPct val="150000"/>
              </a:lnSpc>
            </a:pPr>
            <a:r>
              <a:rPr lang="zh-CN" altLang="en-US" sz="1200" b="1"/>
              <a:t>deny: </a:t>
            </a:r>
            <a:r>
              <a:rPr lang="zh-CN" altLang="en-US" sz="1200"/>
              <a:t>满足括号中“正则表达式"的URL一定不提取( 优先级高于allow )</a:t>
            </a:r>
            <a:endParaRPr lang="zh-CN" altLang="en-US" sz="1200"/>
          </a:p>
          <a:p>
            <a:pPr>
              <a:lnSpc>
                <a:spcPct val="150000"/>
              </a:lnSpc>
            </a:pPr>
            <a:r>
              <a:rPr lang="zh-CN" altLang="en-US" sz="1200" b="1"/>
              <a:t>allow_domains: </a:t>
            </a:r>
            <a:r>
              <a:rPr lang="zh-CN" altLang="en-US" sz="1200" b="1">
                <a:solidFill>
                  <a:srgbClr val="FF0000"/>
                </a:solidFill>
              </a:rPr>
              <a:t>会</a:t>
            </a:r>
            <a:r>
              <a:rPr lang="zh-CN" altLang="en-US" sz="1200"/>
              <a:t>被提取的链接的 domains.</a:t>
            </a:r>
            <a:endParaRPr lang="zh-CN" altLang="en-US" sz="1200"/>
          </a:p>
          <a:p>
            <a:pPr>
              <a:lnSpc>
                <a:spcPct val="150000"/>
              </a:lnSpc>
            </a:pPr>
            <a:r>
              <a:rPr lang="zh-CN" altLang="en-US" sz="1200" b="1"/>
              <a:t>deny_domains: </a:t>
            </a:r>
            <a:r>
              <a:rPr lang="zh-CN" altLang="en-US" sz="1200" b="1">
                <a:solidFill>
                  <a:srgbClr val="FF0000"/>
                </a:solidFill>
              </a:rPr>
              <a:t>一定不会</a:t>
            </a:r>
            <a:r>
              <a:rPr lang="zh-CN" altLang="en-US" sz="1200"/>
              <a:t>被提取链接的 domains.</a:t>
            </a:r>
            <a:endParaRPr lang="zh-CN" altLang="en-US" sz="1200"/>
          </a:p>
          <a:p>
            <a:pPr>
              <a:lnSpc>
                <a:spcPct val="150000"/>
              </a:lnSpc>
            </a:pPr>
            <a:r>
              <a:rPr lang="zh-CN" altLang="en-US" sz="1200" b="1"/>
              <a:t>restrict_xpaths: </a:t>
            </a:r>
            <a:r>
              <a:rPr lang="zh-CN" altLang="en-US" sz="1200"/>
              <a:t>使用 </a:t>
            </a:r>
            <a:r>
              <a:rPr lang="zh-CN" altLang="en-US" sz="1200" b="1">
                <a:solidFill>
                  <a:srgbClr val="FF0000"/>
                </a:solidFill>
              </a:rPr>
              <a:t>xpath表达式,</a:t>
            </a:r>
            <a:r>
              <a:rPr lang="zh-CN" altLang="en-US" sz="1200"/>
              <a:t>和 allow 共同作用过滤链接,级 xpath 满足范围内的 url 地址会被提取</a:t>
            </a:r>
            <a:endParaRPr lang="zh-CN" altLang="en-US" sz="1200"/>
          </a:p>
          <a:p>
            <a:pPr>
              <a:lnSpc>
                <a:spcPct val="150000"/>
              </a:lnSpc>
            </a:pPr>
            <a:r>
              <a:rPr lang="zh-CN" altLang="en-US" sz="1200" b="1">
                <a:solidFill>
                  <a:srgbClr val="FF0000"/>
                </a:solidFill>
              </a:rPr>
              <a:t>spiders. Rule常见参数:</a:t>
            </a:r>
            <a:endParaRPr lang="zh-CN" altLang="en-US" sz="1200" b="1">
              <a:solidFill>
                <a:srgbClr val="FF0000"/>
              </a:solidFill>
            </a:endParaRPr>
          </a:p>
          <a:p>
            <a:pPr>
              <a:lnSpc>
                <a:spcPct val="150000"/>
              </a:lnSpc>
            </a:pPr>
            <a:r>
              <a:rPr lang="zh-CN" altLang="en-US" sz="1200" b="1"/>
              <a:t>link_extractor: </a:t>
            </a:r>
            <a:r>
              <a:rPr lang="zh-CN" altLang="en-US" sz="1200"/>
              <a:t>是一个 Link Extractor 对象,用于定义需要提取的链接。</a:t>
            </a:r>
            <a:endParaRPr lang="zh-CN" altLang="en-US" sz="1200"/>
          </a:p>
          <a:p>
            <a:pPr>
              <a:lnSpc>
                <a:spcPct val="150000"/>
              </a:lnSpc>
            </a:pPr>
            <a:r>
              <a:rPr lang="zh-CN" altLang="en-US" sz="1200" b="1"/>
              <a:t>callback:</a:t>
            </a:r>
            <a:r>
              <a:rPr lang="zh-CN" altLang="en-US" sz="1200"/>
              <a:t> 从 link_extractor 中每获取到链接时,参数所指定的值作为回调函数</a:t>
            </a:r>
            <a:endParaRPr lang="zh-CN" altLang="en-US" sz="1200"/>
          </a:p>
          <a:p>
            <a:pPr>
              <a:lnSpc>
                <a:spcPct val="150000"/>
              </a:lnSpc>
            </a:pPr>
            <a:r>
              <a:rPr lang="zh-CN" altLang="en-US" sz="1200" b="1"/>
              <a:t>follow: </a:t>
            </a:r>
            <a:r>
              <a:rPr lang="zh-CN" altLang="en-US" sz="1200"/>
              <a:t>是一个布尔( boolean )值,指定了根据该规则从 response 提取的链接是否需要跟进</a:t>
            </a:r>
            <a:endParaRPr lang="zh-CN" altLang="en-US" sz="1200"/>
          </a:p>
          <a:p>
            <a:pPr>
              <a:lnSpc>
                <a:spcPct val="150000"/>
              </a:lnSpc>
            </a:pPr>
            <a:r>
              <a:rPr lang="zh-CN" altLang="en-US" sz="1200"/>
              <a:t>如果 callback 为 None , follow 默认设置为 True , 否则默认为 False</a:t>
            </a:r>
            <a:endParaRPr lang="zh-CN" altLang="en-US" sz="1200"/>
          </a:p>
          <a:p>
            <a:pPr>
              <a:lnSpc>
                <a:spcPct val="150000"/>
              </a:lnSpc>
            </a:pPr>
            <a:r>
              <a:rPr lang="zh-CN" altLang="en-US" sz="1200" b="1"/>
              <a:t>process_links: </a:t>
            </a:r>
            <a:r>
              <a:rPr lang="zh-CN" altLang="en-US" sz="1200"/>
              <a:t>指定该 spider 中哪个的函数将会被调用,从 link_extractor 中获取到链接列表时将会调用该函数,</a:t>
            </a:r>
            <a:r>
              <a:rPr lang="zh-CN" altLang="en-US" sz="1200" b="1">
                <a:solidFill>
                  <a:srgbClr val="FF0000"/>
                </a:solidFill>
              </a:rPr>
              <a:t>该方法主要用来过滤 url</a:t>
            </a:r>
            <a:endParaRPr lang="zh-CN" altLang="en-US" sz="1200" b="1">
              <a:solidFill>
                <a:srgbClr val="FF0000"/>
              </a:solidFill>
            </a:endParaRPr>
          </a:p>
          <a:p>
            <a:pPr>
              <a:lnSpc>
                <a:spcPct val="150000"/>
              </a:lnSpc>
            </a:pPr>
            <a:r>
              <a:rPr lang="zh-CN" altLang="en-US" sz="1200" b="1"/>
              <a:t>process_request: </a:t>
            </a:r>
            <a:r>
              <a:rPr lang="zh-CN" altLang="en-US" sz="1200"/>
              <a:t>指定该 spider 中哪个的函数将会被调用,该规则提取到每个 request 时都会调用该函致,</a:t>
            </a:r>
            <a:r>
              <a:rPr lang="zh-CN" altLang="en-US" sz="1200" b="1">
                <a:solidFill>
                  <a:srgbClr val="FF0000"/>
                </a:solidFill>
              </a:rPr>
              <a:t>用来过滤 request</a:t>
            </a:r>
            <a:endParaRPr lang="zh-CN" altLang="en-US" sz="1200" b="1">
              <a:solidFill>
                <a:srgbClr val="FF0000"/>
              </a:solidFill>
            </a:endParaRPr>
          </a:p>
          <a:p>
            <a:endParaRPr lang="zh-CN" altLang="en-US" sz="1200" b="1">
              <a:solidFill>
                <a:srgbClr val="FF0000"/>
              </a:solidFill>
            </a:endParaRPr>
          </a:p>
        </p:txBody>
      </p:sp>
      <p:sp>
        <p:nvSpPr>
          <p:cNvPr id="5" name="椭圆 4"/>
          <p:cNvSpPr/>
          <p:nvPr/>
        </p:nvSpPr>
        <p:spPr>
          <a:xfrm>
            <a:off x="1136015" y="141351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椭圆 3"/>
          <p:cNvSpPr/>
          <p:nvPr/>
        </p:nvSpPr>
        <p:spPr>
          <a:xfrm>
            <a:off x="1136015" y="168402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7" name="椭圆 6"/>
          <p:cNvSpPr/>
          <p:nvPr/>
        </p:nvSpPr>
        <p:spPr>
          <a:xfrm>
            <a:off x="1136015" y="1972945"/>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8" name="椭圆 7"/>
          <p:cNvSpPr/>
          <p:nvPr/>
        </p:nvSpPr>
        <p:spPr>
          <a:xfrm>
            <a:off x="1136015" y="249047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9" name="椭圆 8"/>
          <p:cNvSpPr/>
          <p:nvPr/>
        </p:nvSpPr>
        <p:spPr>
          <a:xfrm>
            <a:off x="1136015" y="280797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0" name="椭圆 9"/>
          <p:cNvSpPr/>
          <p:nvPr/>
        </p:nvSpPr>
        <p:spPr>
          <a:xfrm>
            <a:off x="1136015" y="3058795"/>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1" name="椭圆 10"/>
          <p:cNvSpPr/>
          <p:nvPr/>
        </p:nvSpPr>
        <p:spPr>
          <a:xfrm>
            <a:off x="1136015" y="468122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Scrapy模拟登录之携带cookie登录</a:t>
            </a:r>
            <a:r>
              <a:rPr lang="en-US" altLang="zh-CN">
                <a:sym typeface="+mn-ea"/>
              </a:rPr>
              <a:t>:</a:t>
            </a:r>
            <a:endParaRPr lang="en-US" altLang="zh-CN">
              <a:sym typeface="+mn-ea"/>
            </a:endParaRPr>
          </a:p>
        </p:txBody>
      </p:sp>
      <p:sp>
        <p:nvSpPr>
          <p:cNvPr id="2" name="文本框 1"/>
          <p:cNvSpPr txBox="1"/>
          <p:nvPr/>
        </p:nvSpPr>
        <p:spPr>
          <a:xfrm>
            <a:off x="1296035" y="1240155"/>
            <a:ext cx="10692765" cy="2584450"/>
          </a:xfrm>
          <a:prstGeom prst="rect">
            <a:avLst/>
          </a:prstGeom>
          <a:noFill/>
        </p:spPr>
        <p:txBody>
          <a:bodyPr wrap="square" rtlCol="0" anchor="t">
            <a:spAutoFit/>
          </a:bodyPr>
          <a:p>
            <a:pPr>
              <a:lnSpc>
                <a:spcPct val="200000"/>
              </a:lnSpc>
            </a:pPr>
            <a:r>
              <a:rPr lang="zh-CN" altLang="en-US" sz="1200" b="1"/>
              <a:t>应用场景</a:t>
            </a:r>
            <a:endParaRPr lang="zh-CN" altLang="en-US" sz="1200" b="1"/>
          </a:p>
          <a:p>
            <a:pPr>
              <a:lnSpc>
                <a:spcPct val="200000"/>
              </a:lnSpc>
            </a:pPr>
            <a:r>
              <a:rPr lang="zh-CN" altLang="en-US" sz="1200"/>
              <a:t>cookie过期时间很长,常见于一些不规范的网站</a:t>
            </a:r>
            <a:endParaRPr lang="zh-CN" altLang="en-US" sz="1200"/>
          </a:p>
          <a:p>
            <a:pPr>
              <a:lnSpc>
                <a:spcPct val="200000"/>
              </a:lnSpc>
            </a:pPr>
            <a:r>
              <a:rPr lang="zh-CN" altLang="en-US" sz="1200"/>
              <a:t>能在cookie过期之前把搜有的数据拿到</a:t>
            </a:r>
            <a:endParaRPr lang="zh-CN" altLang="en-US" sz="1200"/>
          </a:p>
          <a:p>
            <a:pPr>
              <a:lnSpc>
                <a:spcPct val="200000"/>
              </a:lnSpc>
            </a:pPr>
            <a:r>
              <a:rPr lang="zh-CN" altLang="en-US" sz="1200"/>
              <a:t>配合其他程序使用,比如其使用selenium把登陆之后的cookie获取到保存到本地, scrapy发送请求之前先读取本地cookie</a:t>
            </a:r>
            <a:endParaRPr lang="zh-CN" altLang="en-US" sz="1200"/>
          </a:p>
          <a:p>
            <a:pPr>
              <a:lnSpc>
                <a:spcPct val="200000"/>
              </a:lnSpc>
            </a:pPr>
            <a:r>
              <a:rPr lang="zh-CN" altLang="en-US" sz="1200" b="1"/>
              <a:t>如何实现</a:t>
            </a:r>
            <a:endParaRPr lang="zh-CN" altLang="en-US" sz="1200" b="1"/>
          </a:p>
          <a:p>
            <a:pPr>
              <a:lnSpc>
                <a:spcPct val="200000"/>
              </a:lnSpc>
            </a:pPr>
            <a:r>
              <a:rPr lang="zh-CN" altLang="en-US" sz="1200"/>
              <a:t>我们定义在spider下的start_urls = [] 都是默认交给 start_requests 处理的，所以如果有必要，可以重写 start_requests 方法</a:t>
            </a:r>
            <a:endParaRPr lang="zh-CN" altLang="en-US" sz="1200"/>
          </a:p>
          <a:p>
            <a:pPr>
              <a:lnSpc>
                <a:spcPct val="150000"/>
              </a:lnSpc>
            </a:pPr>
            <a:endParaRPr lang="zh-CN" altLang="en-US" sz="1200"/>
          </a:p>
        </p:txBody>
      </p:sp>
      <p:sp>
        <p:nvSpPr>
          <p:cNvPr id="5" name="椭圆 4"/>
          <p:cNvSpPr/>
          <p:nvPr/>
        </p:nvSpPr>
        <p:spPr>
          <a:xfrm>
            <a:off x="1136015" y="1485265"/>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0" name="椭圆 9"/>
          <p:cNvSpPr/>
          <p:nvPr/>
        </p:nvSpPr>
        <p:spPr>
          <a:xfrm>
            <a:off x="1136015" y="2987040"/>
            <a:ext cx="76200" cy="76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1741805" y="3643630"/>
            <a:ext cx="6600825" cy="3841115"/>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Scrapy模拟登录之携带cookie登录</a:t>
            </a:r>
            <a:r>
              <a:rPr lang="en-US" altLang="zh-CN">
                <a:sym typeface="+mn-ea"/>
              </a:rPr>
              <a:t>:</a:t>
            </a:r>
            <a:endParaRPr lang="en-US" altLang="zh-CN">
              <a:sym typeface="+mn-ea"/>
            </a:endParaRPr>
          </a:p>
        </p:txBody>
      </p:sp>
      <p:pic>
        <p:nvPicPr>
          <p:cNvPr id="6" name="图片 5"/>
          <p:cNvPicPr>
            <a:picLocks noChangeAspect="1"/>
          </p:cNvPicPr>
          <p:nvPr/>
        </p:nvPicPr>
        <p:blipFill>
          <a:blip r:embed="rId1"/>
          <a:stretch>
            <a:fillRect/>
          </a:stretch>
        </p:blipFill>
        <p:spPr>
          <a:xfrm>
            <a:off x="1360805" y="1376045"/>
            <a:ext cx="8667115" cy="504380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Scrapy模拟登录之携带cookie登录</a:t>
            </a:r>
            <a:r>
              <a:rPr lang="en-US" altLang="zh-CN">
                <a:sym typeface="+mn-ea"/>
              </a:rPr>
              <a:t>:</a:t>
            </a:r>
            <a:endParaRPr lang="en-US" altLang="zh-CN">
              <a:sym typeface="+mn-ea"/>
            </a:endParaRPr>
          </a:p>
        </p:txBody>
      </p:sp>
      <p:sp>
        <p:nvSpPr>
          <p:cNvPr id="2" name="文本框 1"/>
          <p:cNvSpPr txBox="1"/>
          <p:nvPr/>
        </p:nvSpPr>
        <p:spPr>
          <a:xfrm>
            <a:off x="1296035" y="1240155"/>
            <a:ext cx="10692765" cy="3415030"/>
          </a:xfrm>
          <a:prstGeom prst="rect">
            <a:avLst/>
          </a:prstGeom>
          <a:noFill/>
        </p:spPr>
        <p:txBody>
          <a:bodyPr wrap="square" rtlCol="0" anchor="t">
            <a:spAutoFit/>
          </a:bodyPr>
          <a:p>
            <a:pPr>
              <a:lnSpc>
                <a:spcPct val="200000"/>
              </a:lnSpc>
            </a:pPr>
            <a:r>
              <a:rPr lang="en-US" altLang="zh-CN" sz="1200" b="1"/>
              <a:t>1.</a:t>
            </a:r>
            <a:r>
              <a:rPr lang="zh-CN" altLang="en-US" sz="1200" b="1"/>
              <a:t>cookie 字符串转化为字典：</a:t>
            </a:r>
            <a:endParaRPr lang="zh-CN" altLang="en-US" sz="1200" b="1"/>
          </a:p>
          <a:p>
            <a:pPr>
              <a:lnSpc>
                <a:spcPct val="200000"/>
              </a:lnSpc>
            </a:pPr>
            <a:r>
              <a:rPr lang="en-US" altLang="zh-CN" sz="1200" b="1"/>
              <a:t>	</a:t>
            </a:r>
            <a:r>
              <a:rPr lang="zh-CN" altLang="en-US" sz="1200" b="1">
                <a:solidFill>
                  <a:srgbClr val="00B0F0"/>
                </a:solidFill>
              </a:rPr>
              <a:t>cookie = {i.split("=")[0]:i.split("=")[1] for i in cookies.split("; ")}</a:t>
            </a:r>
            <a:endParaRPr lang="zh-CN" altLang="en-US" sz="1200" b="1">
              <a:solidFill>
                <a:srgbClr val="00B0F0"/>
              </a:solidFill>
            </a:endParaRPr>
          </a:p>
          <a:p>
            <a:pPr>
              <a:lnSpc>
                <a:spcPct val="200000"/>
              </a:lnSpc>
            </a:pPr>
            <a:r>
              <a:rPr lang="en-US" altLang="zh-CN" sz="1200" b="1"/>
              <a:t>2.</a:t>
            </a:r>
            <a:r>
              <a:rPr lang="zh-CN" altLang="en-US" sz="1200" b="1"/>
              <a:t>使用</a:t>
            </a:r>
            <a:endParaRPr lang="zh-CN" altLang="en-US" sz="1200" b="1"/>
          </a:p>
          <a:p>
            <a:pPr lvl="2">
              <a:lnSpc>
                <a:spcPct val="150000"/>
              </a:lnSpc>
            </a:pPr>
            <a:r>
              <a:rPr lang="zh-CN" altLang="en-US" sz="1200" b="1">
                <a:solidFill>
                  <a:srgbClr val="00B0F0"/>
                </a:solidFill>
              </a:rPr>
              <a:t>def start_requests(self):</a:t>
            </a:r>
            <a:endParaRPr lang="zh-CN" altLang="en-US" sz="1200" b="1">
              <a:solidFill>
                <a:srgbClr val="00B0F0"/>
              </a:solidFill>
            </a:endParaRPr>
          </a:p>
          <a:p>
            <a:pPr lvl="2">
              <a:lnSpc>
                <a:spcPct val="150000"/>
              </a:lnSpc>
            </a:pPr>
            <a:r>
              <a:rPr lang="zh-CN" altLang="en-US" sz="1200" b="1">
                <a:solidFill>
                  <a:srgbClr val="00B0F0"/>
                </a:solidFill>
              </a:rPr>
              <a:t>cookies = "..."</a:t>
            </a:r>
            <a:endParaRPr lang="zh-CN" altLang="en-US" sz="1200" b="1">
              <a:solidFill>
                <a:srgbClr val="00B0F0"/>
              </a:solidFill>
            </a:endParaRPr>
          </a:p>
          <a:p>
            <a:pPr lvl="2">
              <a:lnSpc>
                <a:spcPct val="150000"/>
              </a:lnSpc>
            </a:pPr>
            <a:r>
              <a:rPr lang="zh-CN" altLang="en-US" sz="1200" b="1">
                <a:solidFill>
                  <a:srgbClr val="00B0F0"/>
                </a:solidFill>
              </a:rPr>
              <a:t>cookies = {i.split("=")[0]:i.split("=")[1] for i in cookies.split("; ")}</a:t>
            </a:r>
            <a:endParaRPr lang="zh-CN" altLang="en-US" sz="1200" b="1">
              <a:solidFill>
                <a:srgbClr val="00B0F0"/>
              </a:solidFill>
            </a:endParaRPr>
          </a:p>
          <a:p>
            <a:pPr lvl="2">
              <a:lnSpc>
                <a:spcPct val="150000"/>
              </a:lnSpc>
            </a:pPr>
            <a:r>
              <a:rPr lang="zh-CN" altLang="en-US" sz="1200" b="1">
                <a:solidFill>
                  <a:srgbClr val="00B0F0"/>
                </a:solidFill>
              </a:rPr>
              <a:t>yield scrapy.Request(</a:t>
            </a:r>
            <a:endParaRPr lang="zh-CN" altLang="en-US" sz="1200" b="1">
              <a:solidFill>
                <a:srgbClr val="00B0F0"/>
              </a:solidFill>
            </a:endParaRPr>
          </a:p>
          <a:p>
            <a:pPr lvl="2">
              <a:lnSpc>
                <a:spcPct val="150000"/>
              </a:lnSpc>
            </a:pPr>
            <a:r>
              <a:rPr lang="zh-CN" altLang="en-US" sz="1200" b="1">
                <a:solidFill>
                  <a:srgbClr val="00B0F0"/>
                </a:solidFill>
              </a:rPr>
              <a:t>    self.start_urls[0],</a:t>
            </a:r>
            <a:endParaRPr lang="zh-CN" altLang="en-US" sz="1200" b="1">
              <a:solidFill>
                <a:srgbClr val="00B0F0"/>
              </a:solidFill>
            </a:endParaRPr>
          </a:p>
          <a:p>
            <a:pPr lvl="2">
              <a:lnSpc>
                <a:spcPct val="150000"/>
              </a:lnSpc>
            </a:pPr>
            <a:r>
              <a:rPr lang="zh-CN" altLang="en-US" sz="1200" b="1">
                <a:solidFill>
                  <a:srgbClr val="00B0F0"/>
                </a:solidFill>
              </a:rPr>
              <a:t>    callback=self.parse,</a:t>
            </a:r>
            <a:endParaRPr lang="zh-CN" altLang="en-US" sz="1200" b="1">
              <a:solidFill>
                <a:srgbClr val="00B0F0"/>
              </a:solidFill>
            </a:endParaRPr>
          </a:p>
          <a:p>
            <a:pPr lvl="2">
              <a:lnSpc>
                <a:spcPct val="150000"/>
              </a:lnSpc>
            </a:pPr>
            <a:r>
              <a:rPr lang="zh-CN" altLang="en-US" sz="1200" b="1">
                <a:solidFill>
                  <a:srgbClr val="00B0F0"/>
                </a:solidFill>
              </a:rPr>
              <a:t>    cookies=cookies</a:t>
            </a:r>
            <a:endParaRPr lang="zh-CN" altLang="en-US" sz="1200" b="1">
              <a:solidFill>
                <a:srgbClr val="00B0F0"/>
              </a:solidFill>
            </a:endParaRPr>
          </a:p>
          <a:p>
            <a:pPr lvl="2">
              <a:lnSpc>
                <a:spcPct val="150000"/>
              </a:lnSpc>
            </a:pPr>
            <a:r>
              <a:rPr lang="zh-CN" altLang="en-US" sz="1200" b="1">
                <a:solidFill>
                  <a:srgbClr val="00B0F0"/>
                </a:solidFill>
              </a:rPr>
              <a:t>)</a:t>
            </a:r>
            <a:endParaRPr lang="zh-CN" altLang="en-US" sz="1200" b="1">
              <a:solidFill>
                <a:srgbClr val="00B0F0"/>
              </a:solidFill>
            </a:endParaRPr>
          </a:p>
        </p:txBody>
      </p:sp>
      <p:sp>
        <p:nvSpPr>
          <p:cNvPr id="4" name="文本框 3"/>
          <p:cNvSpPr txBox="1"/>
          <p:nvPr/>
        </p:nvSpPr>
        <p:spPr>
          <a:xfrm>
            <a:off x="1424305" y="4951730"/>
            <a:ext cx="6968490" cy="1383665"/>
          </a:xfrm>
          <a:prstGeom prst="rect">
            <a:avLst/>
          </a:prstGeom>
          <a:noFill/>
        </p:spPr>
        <p:txBody>
          <a:bodyPr wrap="square" rtlCol="0" anchor="t">
            <a:spAutoFit/>
          </a:bodyPr>
          <a:p>
            <a:pPr>
              <a:lnSpc>
                <a:spcPct val="200000"/>
              </a:lnSpc>
            </a:pPr>
            <a:r>
              <a:rPr lang="en-US" altLang="zh-CN" sz="1200" b="1"/>
              <a:t>3.</a:t>
            </a:r>
            <a:r>
              <a:rPr lang="zh-CN" altLang="en-US" sz="1200" b="1"/>
              <a:t>若在 settings 文件中关闭了 COOKIES_ENABLED ，后续的页面请求也会带上传递进去的cookies</a:t>
            </a:r>
            <a:endParaRPr lang="zh-CN" altLang="en-US" sz="1200" b="1"/>
          </a:p>
          <a:p>
            <a:pPr>
              <a:lnSpc>
                <a:spcPct val="200000"/>
              </a:lnSpc>
            </a:pPr>
            <a:r>
              <a:rPr lang="en-US" altLang="zh-CN" sz="1200" b="1"/>
              <a:t>4.</a:t>
            </a:r>
            <a:r>
              <a:rPr lang="zh-CN" altLang="en-US" sz="1200" b="1"/>
              <a:t>也可以在 settings 文件中添加 COKIES_DEBUG = True 以查看 cookies 去向</a:t>
            </a:r>
            <a:endParaRPr lang="zh-CN" altLang="en-US" sz="1200" b="1"/>
          </a:p>
          <a:p>
            <a:pPr>
              <a:lnSpc>
                <a:spcPct val="200000"/>
              </a:lnSpc>
            </a:pPr>
            <a:r>
              <a:rPr lang="en-US" altLang="zh-CN" sz="1200" b="1"/>
              <a:t>5.</a:t>
            </a:r>
            <a:r>
              <a:rPr lang="zh-CN" altLang="en-US" sz="1200" b="1"/>
              <a:t>cookies不能放在 headers 中去请求，否则无效；直接放在 scrapy.Request 中就能获取到cookie</a:t>
            </a:r>
            <a:endParaRPr lang="zh-CN" altLang="en-US" sz="1200" b="1"/>
          </a:p>
          <a:p>
            <a:endParaRPr lang="zh-CN" altLang="en-US" sz="1200" b="1"/>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Scrapy模拟登录之发送post请求</a:t>
            </a:r>
            <a:endParaRPr>
              <a:sym typeface="+mn-ea"/>
            </a:endParaRPr>
          </a:p>
        </p:txBody>
      </p:sp>
      <p:sp>
        <p:nvSpPr>
          <p:cNvPr id="2" name="文本框 1"/>
          <p:cNvSpPr txBox="1"/>
          <p:nvPr/>
        </p:nvSpPr>
        <p:spPr>
          <a:xfrm>
            <a:off x="1296035" y="1240155"/>
            <a:ext cx="10692765" cy="829945"/>
          </a:xfrm>
          <a:prstGeom prst="rect">
            <a:avLst/>
          </a:prstGeom>
          <a:noFill/>
        </p:spPr>
        <p:txBody>
          <a:bodyPr wrap="square" rtlCol="0" anchor="t">
            <a:spAutoFit/>
          </a:bodyPr>
          <a:p>
            <a:pPr>
              <a:lnSpc>
                <a:spcPct val="200000"/>
              </a:lnSpc>
            </a:pPr>
            <a:r>
              <a:rPr lang="en-US" altLang="zh-CN" sz="1200" b="1"/>
              <a:t>1.</a:t>
            </a:r>
            <a:r>
              <a:rPr lang="zh-CN" altLang="en-US" sz="1200" b="1"/>
              <a:t>scrapy.Request发送的是get请求；scrapy.FormRequest发送post请求（同时使用formdata来携带post数据）</a:t>
            </a:r>
            <a:endParaRPr lang="zh-CN" altLang="en-US" sz="1200" b="1"/>
          </a:p>
          <a:p>
            <a:pPr>
              <a:lnSpc>
                <a:spcPct val="200000"/>
              </a:lnSpc>
            </a:pPr>
            <a:r>
              <a:rPr lang="en-US" altLang="zh-CN" sz="1200" b="1"/>
              <a:t>2.</a:t>
            </a:r>
            <a:r>
              <a:rPr lang="zh-CN" altLang="en-US" sz="1200" b="1"/>
              <a:t>通过发送cookie中的 form_data 数据进行提交（根据网站的Form Data来填写）</a:t>
            </a:r>
            <a:endParaRPr lang="zh-CN" altLang="en-US" sz="1200" b="1"/>
          </a:p>
        </p:txBody>
      </p:sp>
      <p:sp>
        <p:nvSpPr>
          <p:cNvPr id="5" name="文本框 4"/>
          <p:cNvSpPr txBox="1"/>
          <p:nvPr/>
        </p:nvSpPr>
        <p:spPr>
          <a:xfrm>
            <a:off x="1139190" y="2211070"/>
            <a:ext cx="8749030" cy="4338320"/>
          </a:xfrm>
          <a:prstGeom prst="rect">
            <a:avLst/>
          </a:prstGeom>
          <a:noFill/>
        </p:spPr>
        <p:txBody>
          <a:bodyPr wrap="square" rtlCol="0" anchor="t">
            <a:spAutoFit/>
          </a:bodyPr>
          <a:p>
            <a:r>
              <a:rPr lang="zh-CN" altLang="en-US" sz="1200"/>
              <a:t>def parse(self, response):</a:t>
            </a:r>
            <a:endParaRPr lang="zh-CN" altLang="en-US" sz="1200"/>
          </a:p>
          <a:p>
            <a:r>
              <a:rPr lang="zh-CN" altLang="en-US" sz="1200"/>
              <a:t>  authenticity_token = response.xpath("xpath_expression").extract_first()</a:t>
            </a:r>
            <a:endParaRPr lang="zh-CN" altLang="en-US" sz="1200"/>
          </a:p>
          <a:p>
            <a:r>
              <a:rPr lang="zh-CN" altLang="en-US" sz="1200"/>
              <a:t>  utf8 = response.xpath("xpath_expression").extract_first()</a:t>
            </a:r>
            <a:endParaRPr lang="zh-CN" altLang="en-US" sz="1200"/>
          </a:p>
          <a:p>
            <a:r>
              <a:rPr lang="zh-CN" altLang="en-US" sz="1200"/>
              <a:t>  commit = response.xpath("xpath_expression").extract_first()</a:t>
            </a:r>
            <a:endParaRPr lang="zh-CN" altLang="en-US" sz="1200"/>
          </a:p>
          <a:p>
            <a:r>
              <a:rPr lang="zh-CN" altLang="en-US" sz="1200"/>
              <a:t>  post_data = dict(</a:t>
            </a:r>
            <a:endParaRPr lang="zh-CN" altLang="en-US" sz="1200"/>
          </a:p>
          <a:p>
            <a:r>
              <a:rPr lang="zh-CN" altLang="en-US" sz="1200"/>
              <a:t>      login="login_name",</a:t>
            </a:r>
            <a:endParaRPr lang="zh-CN" altLang="en-US" sz="1200"/>
          </a:p>
          <a:p>
            <a:r>
              <a:rPr lang="zh-CN" altLang="en-US" sz="1200"/>
              <a:t>      password="login_password",</a:t>
            </a:r>
            <a:endParaRPr lang="zh-CN" altLang="en-US" sz="1200"/>
          </a:p>
          <a:p>
            <a:r>
              <a:rPr lang="zh-CN" altLang="en-US" sz="1200"/>
              <a:t>      authenticity_token=authenticity_token,</a:t>
            </a:r>
            <a:endParaRPr lang="zh-CN" altLang="en-US" sz="1200"/>
          </a:p>
          <a:p>
            <a:r>
              <a:rPr lang="zh-CN" altLang="en-US" sz="1200"/>
              <a:t>      utf8=utf8,</a:t>
            </a:r>
            <a:endParaRPr lang="zh-CN" altLang="en-US" sz="1200"/>
          </a:p>
          <a:p>
            <a:r>
              <a:rPr lang="zh-CN" altLang="en-US" sz="1200"/>
              <a:t>      commit=commit            </a:t>
            </a:r>
            <a:endParaRPr lang="zh-CN" altLang="en-US" sz="1200"/>
          </a:p>
          <a:p>
            <a:r>
              <a:rPr lang="zh-CN" altLang="en-US" sz="1200"/>
              <a:t>  )</a:t>
            </a:r>
            <a:endParaRPr lang="zh-CN" altLang="en-US" sz="1200"/>
          </a:p>
          <a:p>
            <a:r>
              <a:rPr lang="zh-CN" altLang="en-US" sz="1200"/>
              <a:t>  yield scrapy.FormRequest(</a:t>
            </a:r>
            <a:endParaRPr lang="zh-CN" altLang="en-US" sz="1200"/>
          </a:p>
          <a:p>
            <a:r>
              <a:rPr lang="zh-CN" altLang="en-US" sz="1200"/>
              <a:t>      "html_url",</a:t>
            </a:r>
            <a:endParaRPr lang="zh-CN" altLang="en-US" sz="1200"/>
          </a:p>
          <a:p>
            <a:r>
              <a:rPr lang="zh-CN" altLang="en-US" sz="1200"/>
              <a:t>      formdata=post_data,</a:t>
            </a:r>
            <a:endParaRPr lang="zh-CN" altLang="en-US" sz="1200"/>
          </a:p>
          <a:p>
            <a:r>
              <a:rPr lang="zh-CN" altLang="en-US" sz="1200"/>
              <a:t>      callback=self.after_login</a:t>
            </a:r>
            <a:endParaRPr lang="zh-CN" altLang="en-US" sz="1200"/>
          </a:p>
          <a:p>
            <a:r>
              <a:rPr lang="zh-CN" altLang="en-US" sz="1200"/>
              <a:t>  )</a:t>
            </a:r>
            <a:endParaRPr lang="zh-CN" altLang="en-US" sz="1200"/>
          </a:p>
          <a:p>
            <a:endParaRPr lang="zh-CN" altLang="en-US" sz="1200"/>
          </a:p>
          <a:p>
            <a:r>
              <a:rPr lang="zh-CN" altLang="en-US" sz="1200"/>
              <a:t>  类似于：</a:t>
            </a:r>
            <a:endParaRPr lang="zh-CN" altLang="en-US" sz="1200"/>
          </a:p>
          <a:p>
            <a:r>
              <a:rPr lang="zh-CN" altLang="en-US" sz="1200"/>
              <a:t>  yield scrapy.Request(</a:t>
            </a:r>
            <a:endParaRPr lang="zh-CN" altLang="en-US" sz="1200"/>
          </a:p>
          <a:p>
            <a:r>
              <a:rPr lang="zh-CN" altLang="en-US" sz="1200"/>
              <a:t>  	url,</a:t>
            </a:r>
            <a:endParaRPr lang="zh-CN" altLang="en-US" sz="1200"/>
          </a:p>
          <a:p>
            <a:r>
              <a:rPr lang="zh-CN" altLang="en-US" sz="1200"/>
              <a:t>  	method="POST",</a:t>
            </a:r>
            <a:endParaRPr lang="zh-CN" altLang="en-US" sz="1200"/>
          </a:p>
          <a:p>
            <a:r>
              <a:rPr lang="zh-CN" altLang="en-US" sz="1200"/>
              <a:t>  	body = {   }</a:t>
            </a:r>
            <a:endParaRPr lang="zh-CN" altLang="en-US" sz="1200"/>
          </a:p>
          <a:p>
            <a:r>
              <a:rPr lang="zh-CN" altLang="en-US" sz="1200"/>
              <a:t>  )</a:t>
            </a:r>
            <a:endParaRPr lang="zh-CN" altLang="en-US" sz="120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7770" y="796690"/>
            <a:ext cx="10850454" cy="442994"/>
          </a:xfrm>
        </p:spPr>
        <p:txBody>
          <a:bodyPr>
            <a:normAutofit fontScale="90000"/>
          </a:bodyPr>
          <a:lstStyle/>
          <a:p>
            <a:r>
              <a:rPr>
                <a:sym typeface="+mn-ea"/>
              </a:rPr>
              <a:t>Scrapy模拟登录之发送post请求</a:t>
            </a:r>
            <a:endParaRPr>
              <a:sym typeface="+mn-ea"/>
            </a:endParaRPr>
          </a:p>
        </p:txBody>
      </p:sp>
      <p:sp>
        <p:nvSpPr>
          <p:cNvPr id="2" name="文本框 1"/>
          <p:cNvSpPr txBox="1"/>
          <p:nvPr/>
        </p:nvSpPr>
        <p:spPr>
          <a:xfrm>
            <a:off x="1296035" y="1240155"/>
            <a:ext cx="10692765" cy="460375"/>
          </a:xfrm>
          <a:prstGeom prst="rect">
            <a:avLst/>
          </a:prstGeom>
          <a:noFill/>
        </p:spPr>
        <p:txBody>
          <a:bodyPr wrap="square" rtlCol="0" anchor="t">
            <a:spAutoFit/>
          </a:bodyPr>
          <a:p>
            <a:pPr>
              <a:lnSpc>
                <a:spcPct val="200000"/>
              </a:lnSpc>
            </a:pPr>
            <a:r>
              <a:rPr lang="en-US" sz="1200" b="1"/>
              <a:t>3.</a:t>
            </a:r>
            <a:r>
              <a:rPr sz="1200" b="1"/>
              <a:t>利用Scrapy中自动找到action中的url和form表单的功能进行账号和密码的填写进行登录操作</a:t>
            </a:r>
            <a:endParaRPr sz="1200" b="1"/>
          </a:p>
        </p:txBody>
      </p:sp>
      <p:sp>
        <p:nvSpPr>
          <p:cNvPr id="5" name="文本框 4"/>
          <p:cNvSpPr txBox="1"/>
          <p:nvPr/>
        </p:nvSpPr>
        <p:spPr>
          <a:xfrm>
            <a:off x="2054225" y="2414270"/>
            <a:ext cx="8749030" cy="2030095"/>
          </a:xfrm>
          <a:prstGeom prst="rect">
            <a:avLst/>
          </a:prstGeom>
          <a:noFill/>
        </p:spPr>
        <p:txBody>
          <a:bodyPr wrap="square" rtlCol="0" anchor="t">
            <a:spAutoFit/>
          </a:bodyPr>
          <a:p>
            <a:r>
              <a:rPr lang="zh-CN" altLang="en-US" sz="1800"/>
              <a:t>def parse(self, response):</a:t>
            </a:r>
            <a:endParaRPr lang="zh-CN" altLang="en-US" sz="1800"/>
          </a:p>
          <a:p>
            <a:r>
              <a:rPr lang="zh-CN" altLang="en-US" sz="1800"/>
              <a:t>    yield scrapy.FormRequest.from_response(</a:t>
            </a:r>
            <a:endParaRPr lang="zh-CN" altLang="en-US" sz="1800"/>
          </a:p>
          <a:p>
            <a:r>
              <a:rPr lang="zh-CN" altLang="en-US" sz="1800"/>
              <a:t>        response, #自动从response中寻找form表单</a:t>
            </a:r>
            <a:endParaRPr lang="zh-CN" altLang="en-US" sz="1800"/>
          </a:p>
          <a:p>
            <a:r>
              <a:rPr lang="zh-CN" altLang="en-US" sz="1800"/>
              <a:t>        formdata={"login":"login_name","password":"your_password"},</a:t>
            </a:r>
            <a:endParaRPr lang="zh-CN" altLang="en-US" sz="1800"/>
          </a:p>
          <a:p>
            <a:r>
              <a:rPr lang="zh-CN" altLang="en-US" sz="1800"/>
              <a:t>        callback=self.after_login</a:t>
            </a:r>
            <a:endParaRPr lang="zh-CN" altLang="en-US" sz="1800"/>
          </a:p>
          <a:p>
            <a:r>
              <a:rPr lang="zh-CN" altLang="en-US" sz="1800"/>
              <a:t>    )</a:t>
            </a:r>
            <a:endParaRPr lang="zh-CN" altLang="en-US" sz="1800"/>
          </a:p>
          <a:p>
            <a:endParaRPr lang="zh-CN" altLang="en-US" sz="1800"/>
          </a:p>
        </p:txBody>
      </p:sp>
      <p:sp>
        <p:nvSpPr>
          <p:cNvPr id="4" name="文本框 3"/>
          <p:cNvSpPr txBox="1"/>
          <p:nvPr/>
        </p:nvSpPr>
        <p:spPr>
          <a:xfrm>
            <a:off x="1296035" y="5062855"/>
            <a:ext cx="9053830" cy="521970"/>
          </a:xfrm>
          <a:prstGeom prst="rect">
            <a:avLst/>
          </a:prstGeom>
          <a:noFill/>
        </p:spPr>
        <p:txBody>
          <a:bodyPr wrap="square" rtlCol="0" anchor="t">
            <a:spAutoFit/>
          </a:bodyPr>
          <a:p>
            <a:r>
              <a:rPr lang="zh-CN" altLang="en-US" sz="1400" b="1"/>
              <a:t>TIPS：</a:t>
            </a:r>
            <a:endParaRPr lang="zh-CN" altLang="en-US" sz="1400" b="1"/>
          </a:p>
          <a:p>
            <a:r>
              <a:rPr lang="zh-CN" altLang="en-US" sz="1400"/>
              <a:t>如果有多个form表单，可通过加入formname，formid，formnumber，formxpath来选择不同的form表单</a:t>
            </a:r>
            <a:endParaRPr lang="zh-CN" altLang="en-US" sz="140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952500"/>
            <a:ext cx="10850245" cy="5390515"/>
          </a:xfrm>
        </p:spPr>
        <p:txBody>
          <a:bodyPr/>
          <a:lstStyle/>
          <a:p>
            <a:pPr>
              <a:buNone/>
            </a:pPr>
            <a:endParaRPr lang="zh-CN" altLang="en-US" dirty="0" smtClean="0"/>
          </a:p>
          <a:p>
            <a:pPr>
              <a:buNone/>
            </a:pPr>
            <a:endParaRPr lang="zh-CN" altLang="en-US" dirty="0"/>
          </a:p>
        </p:txBody>
      </p:sp>
      <p:sp>
        <p:nvSpPr>
          <p:cNvPr id="3" name="标题 2"/>
          <p:cNvSpPr>
            <a:spLocks noGrp="1"/>
          </p:cNvSpPr>
          <p:nvPr>
            <p:ph type="title"/>
          </p:nvPr>
        </p:nvSpPr>
        <p:spPr>
          <a:xfrm>
            <a:off x="4941465" y="2909970"/>
            <a:ext cx="10850454" cy="442994"/>
          </a:xfrm>
        </p:spPr>
        <p:txBody>
          <a:bodyPr>
            <a:normAutofit fontScale="90000"/>
          </a:bodyPr>
          <a:lstStyle/>
          <a:p>
            <a:r>
              <a:rPr lang="en-US" altLang="zh-CN" sz="3600" dirty="0" smtClean="0"/>
              <a:t>9</a:t>
            </a:r>
            <a:r>
              <a:rPr lang="zh-CN" altLang="en-US" sz="3600" dirty="0" smtClean="0"/>
              <a:t>、</a:t>
            </a:r>
            <a:r>
              <a:rPr sz="3600">
                <a:sym typeface="+mn-ea"/>
              </a:rPr>
              <a:t>scrapy redis</a:t>
            </a:r>
            <a:endParaRPr lang="zh-CN" altLang="en-US" sz="3600" dirty="0" smtClean="0"/>
          </a:p>
        </p:txBody>
      </p:sp>
      <p:pic>
        <p:nvPicPr>
          <p:cNvPr id="5" name="图片 4" descr="未标题-1"/>
          <p:cNvPicPr>
            <a:picLocks noChangeAspect="1"/>
          </p:cNvPicPr>
          <p:nvPr/>
        </p:nvPicPr>
        <p:blipFill>
          <a:blip r:embed="rId1"/>
          <a:srcRect r="35625" b="32950"/>
          <a:stretch>
            <a:fillRect/>
          </a:stretch>
        </p:blipFill>
        <p:spPr>
          <a:xfrm>
            <a:off x="8684260" y="2124710"/>
            <a:ext cx="3531870" cy="4734560"/>
          </a:xfrm>
          <a:prstGeom prst="rect">
            <a:avLst/>
          </a:prstGeom>
        </p:spPr>
      </p:pic>
      <p:pic>
        <p:nvPicPr>
          <p:cNvPr id="4" name="图片 3" descr="微服私访"/>
          <p:cNvPicPr>
            <a:picLocks noChangeAspect="1"/>
          </p:cNvPicPr>
          <p:nvPr/>
        </p:nvPicPr>
        <p:blipFill>
          <a:blip r:embed="rId2"/>
          <a:stretch>
            <a:fillRect/>
          </a:stretch>
        </p:blipFill>
        <p:spPr>
          <a:xfrm>
            <a:off x="-289560" y="688975"/>
            <a:ext cx="5486400" cy="59182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ID" val="_1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139.xml><?xml version="1.0" encoding="utf-8"?>
<p:tagLst xmlns:p="http://schemas.openxmlformats.org/presentationml/2006/main">
  <p:tag name="KSO_WM_UNIT_HIGHLIGHT" val="0"/>
  <p:tag name="KSO_WM_UNIT_COMPATIBLE" val="0"/>
  <p:tag name="KSO_WM_UNIT_ID" val="_1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ID" val="_1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141.xml><?xml version="1.0" encoding="utf-8"?>
<p:tagLst xmlns:p="http://schemas.openxmlformats.org/presentationml/2006/main">
  <p:tag name="KSO_WM_UNIT_HIGHLIGHT" val="0"/>
  <p:tag name="KSO_WM_UNIT_COMPATIBLE" val="0"/>
  <p:tag name="KSO_WM_UNIT_ID" val="_11*i*5"/>
  <p:tag name="KSO_WM_UNIT_LAYERLEVEL" val="1"/>
  <p:tag name="KSO_WM_TAG_VERSION" val="1.0"/>
  <p:tag name="KSO_WM_BEAUTIFY_FLAG" val="#wm#"/>
  <p:tag name="KSO_WM_UNIT_TYPE" val="i"/>
  <p:tag name="KSO_WM_UNIT_INDEX" val="5"/>
  <p:tag name="KSO_WM_UNIT_DIAGRAM_ISNUMVISUAL" val="0"/>
  <p:tag name="KSO_WM_UNIT_DIAGRAM_ISREFERUNIT"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5"/>
</p:tagLst>
</file>

<file path=ppt/tags/tag14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5"/>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2.xml><?xml version="1.0" encoding="utf-8"?>
<p:tagLst xmlns:p="http://schemas.openxmlformats.org/presentationml/2006/main">
  <p:tag name="KSO_WM_TAG_VERSION" val="1.0"/>
  <p:tag name="KSO_WM_BEAUTIFY_FLAG" val="#wm#"/>
  <p:tag name="KSO_WM_COMBINE_RELATE_SLIDE_ID" val="background20180947_1"/>
  <p:tag name="KSO_WM_TEMPLATE_CATEGORY" val="custom"/>
  <p:tag name="KSO_WM_TEMPLATE_INDEX" val="20196575"/>
  <p:tag name="KSO_WM_TEMPLATE_SUBCATEGORY" val="0"/>
  <p:tag name="KSO_WM_TEMPLATE_THUMBS_INDEX" val="1"/>
</p:tagLst>
</file>

<file path=ppt/tags/tag153.xml><?xml version="1.0" encoding="utf-8"?>
<p:tagLst xmlns:p="http://schemas.openxmlformats.org/presentationml/2006/main">
  <p:tag name="REFSHAPE" val="207725804"/>
  <p:tag name="KSO_WM_UNIT_PLACING_PICTURE_USER_VIEWPORT" val="{&quot;height&quot;:4410,&quot;width&quot;:7365}"/>
</p:tagLst>
</file>

<file path=ppt/tags/tag154.xml><?xml version="1.0" encoding="utf-8"?>
<p:tagLst xmlns:p="http://schemas.openxmlformats.org/presentationml/2006/main">
  <p:tag name="REFSHAPE" val="555147268"/>
  <p:tag name="KSO_WM_UNIT_PLACING_PICTURE_USER_VIEWPORT" val="{&quot;height&quot;:9375,&quot;width&quot;:5490}"/>
</p:tagLst>
</file>

<file path=ppt/tags/tag155.xml><?xml version="1.0" encoding="utf-8"?>
<p:tagLst xmlns:p="http://schemas.openxmlformats.org/presentationml/2006/main">
  <p:tag name="REFSHAPE" val="876430580"/>
  <p:tag name="KSO_WM_UNIT_PLACING_PICTURE_USER_VIEWPORT" val="{&quot;height&quot;:7230,&quot;width&quot;:1395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TYPE" val="i"/>
  <p:tag name="KSO_WM_UNIT_INDEX" val="1"/>
  <p:tag name="KSO_WM_UNIT_ID" val="_3*i*1"/>
  <p:tag name="KSO_WM_UNIT_LAYERLEVEL" val="1"/>
  <p:tag name="KSO_WM_TAG_VERSION" val="1.0"/>
  <p:tag name="KSO_WM_BEAUTIFY_FLAG" val="#wm#"/>
  <p:tag name="KSO_WM_UNIT_DIAGRAM_ISNUMVISUAL" val="0"/>
  <p:tag name="KSO_WM_UNIT_DIAGRAM_ISREFERUNIT"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ID" val="_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ID" val="_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ID" val="_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ID" val="_1*i*5"/>
  <p:tag name="KSO_WM_UNIT_LAYERLEVEL" val="1"/>
  <p:tag name="KSO_WM_TAG_VERSION" val="1.0"/>
  <p:tag name="KSO_WM_BEAUTIFY_FLAG" val="#wm#"/>
  <p:tag name="KSO_WM_UNIT_TYPE" val="i"/>
  <p:tag name="KSO_WM_UNIT_INDEX" val="5"/>
  <p:tag name="KSO_WM_UNIT_DIAGRAM_ISNUMVISUAL" val="0"/>
  <p:tag name="KSO_WM_UNIT_DIAGRAM_ISREFERUNIT" val="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ID" val="_1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63.xml><?xml version="1.0" encoding="utf-8"?>
<p:tagLst xmlns:p="http://schemas.openxmlformats.org/presentationml/2006/main">
  <p:tag name="KSO_WM_UNIT_HIGHLIGHT" val="0"/>
  <p:tag name="KSO_WM_UNIT_COMPATIBLE" val="0"/>
  <p:tag name="KSO_WM_UNIT_ID" val="_1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64.xml><?xml version="1.0" encoding="utf-8"?>
<p:tagLst xmlns:p="http://schemas.openxmlformats.org/presentationml/2006/main">
  <p:tag name="KSO_WM_UNIT_HIGHLIGHT" val="0"/>
  <p:tag name="KSO_WM_UNIT_COMPATIBLE" val="0"/>
  <p:tag name="KSO_WM_UNIT_ID" val="_1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65.xml><?xml version="1.0" encoding="utf-8"?>
<p:tagLst xmlns:p="http://schemas.openxmlformats.org/presentationml/2006/main">
  <p:tag name="KSO_WM_UNIT_HIGHLIGHT" val="0"/>
  <p:tag name="KSO_WM_UNIT_COMPATIBLE" val="0"/>
  <p:tag name="KSO_WM_UNIT_ID" val="_11*i*5"/>
  <p:tag name="KSO_WM_UNIT_LAYERLEVEL" val="1"/>
  <p:tag name="KSO_WM_TAG_VERSION" val="1.0"/>
  <p:tag name="KSO_WM_BEAUTIFY_FLAG" val="#wm#"/>
  <p:tag name="KSO_WM_UNIT_TYPE" val="i"/>
  <p:tag name="KSO_WM_UNIT_INDEX" val="5"/>
  <p:tag name="KSO_WM_UNIT_DIAGRAM_ISNUMVISUAL" val="0"/>
  <p:tag name="KSO_WM_UNIT_DIAGRAM_ISREFERUNIT"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5"/>
</p:tagLst>
</file>

<file path=ppt/tags/tag7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5"/>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TAG_VERSION" val="1.0"/>
  <p:tag name="KSO_WM_BEAUTIFY_FLAG" val="#wm#"/>
  <p:tag name="KSO_WM_COMBINE_RELATE_SLIDE_ID" val="background20180947_1"/>
  <p:tag name="KSO_WM_TEMPLATE_CATEGORY" val="custom"/>
  <p:tag name="KSO_WM_TEMPLATE_INDEX" val="20196575"/>
  <p:tag name="KSO_WM_TEMPLATE_SUBCATEGORY" val="0"/>
  <p:tag name="KSO_WM_TEMPLATE_THUMBS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ID" val="_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79.xml><?xml version="1.0" encoding="utf-8"?>
<p:tagLst xmlns:p="http://schemas.openxmlformats.org/presentationml/2006/main">
  <p:tag name="KSO_WM_UNIT_HIGHLIGHT" val="0"/>
  <p:tag name="KSO_WM_UNIT_COMPATIBLE" val="0"/>
  <p:tag name="KSO_WM_UNIT_ID" val="_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ID" val="_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81.xml><?xml version="1.0" encoding="utf-8"?>
<p:tagLst xmlns:p="http://schemas.openxmlformats.org/presentationml/2006/main">
  <p:tag name="KSO_WM_UNIT_HIGHLIGHT" val="0"/>
  <p:tag name="KSO_WM_UNIT_COMPATIBLE" val="0"/>
  <p:tag name="KSO_WM_UNIT_ID" val="_1*i*5"/>
  <p:tag name="KSO_WM_UNIT_LAYERLEVEL" val="1"/>
  <p:tag name="KSO_WM_TAG_VERSION" val="1.0"/>
  <p:tag name="KSO_WM_BEAUTIFY_FLAG" val="#wm#"/>
  <p:tag name="KSO_WM_UNIT_TYPE" val="i"/>
  <p:tag name="KSO_WM_UNIT_INDEX" val="5"/>
  <p:tag name="KSO_WM_UNIT_DIAGRAM_ISNUMVISUAL" val="0"/>
  <p:tag name="KSO_WM_UNIT_DIAGRAM_ISREFERUNIT" val="0"/>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TYPE" val="i"/>
  <p:tag name="KSO_WM_UNIT_INDEX" val="1"/>
  <p:tag name="KSO_WM_UNIT_ID" val="_3*i*1"/>
  <p:tag name="KSO_WM_UNIT_LAYERLEVEL" val="1"/>
  <p:tag name="KSO_WM_TAG_VERSION" val="1.0"/>
  <p:tag name="KSO_WM_BEAUTIFY_FLAG" val="#wm#"/>
  <p:tag name="KSO_WM_UNIT_DIAGRAM_ISNUMVISUAL" val="0"/>
  <p:tag name="KSO_WM_UNIT_DIAGRAM_ISREFERUNIT"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2">
      <a:dk1>
        <a:srgbClr val="466424"/>
      </a:dk1>
      <a:lt1>
        <a:srgbClr val="FFFFFF"/>
      </a:lt1>
      <a:dk2>
        <a:srgbClr val="7A9858"/>
      </a:dk2>
      <a:lt2>
        <a:srgbClr val="FFFFFF"/>
      </a:lt2>
      <a:accent1>
        <a:srgbClr val="3B561D"/>
      </a:accent1>
      <a:accent2>
        <a:srgbClr val="98CC77"/>
      </a:accent2>
      <a:accent3>
        <a:srgbClr val="779989"/>
      </a:accent3>
      <a:accent4>
        <a:srgbClr val="354B1B"/>
      </a:accent4>
      <a:accent5>
        <a:srgbClr val="466424"/>
      </a:accent5>
      <a:accent6>
        <a:srgbClr val="BED7CB"/>
      </a:accent6>
      <a:hlink>
        <a:srgbClr val="98CC77"/>
      </a:hlink>
      <a:folHlink>
        <a:srgbClr val="AABBCB"/>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
      <a:dk1>
        <a:srgbClr val="466424"/>
      </a:dk1>
      <a:lt1>
        <a:srgbClr val="FFFFFF"/>
      </a:lt1>
      <a:dk2>
        <a:srgbClr val="7A9858"/>
      </a:dk2>
      <a:lt2>
        <a:srgbClr val="FFFFFF"/>
      </a:lt2>
      <a:accent1>
        <a:srgbClr val="3B561D"/>
      </a:accent1>
      <a:accent2>
        <a:srgbClr val="98CC77"/>
      </a:accent2>
      <a:accent3>
        <a:srgbClr val="779989"/>
      </a:accent3>
      <a:accent4>
        <a:srgbClr val="354B1B"/>
      </a:accent4>
      <a:accent5>
        <a:srgbClr val="466424"/>
      </a:accent5>
      <a:accent6>
        <a:srgbClr val="BED7CB"/>
      </a:accent6>
      <a:hlink>
        <a:srgbClr val="98CC77"/>
      </a:hlink>
      <a:folHlink>
        <a:srgbClr val="AABBCB"/>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23705</Words>
  <Application>WPS 演示</Application>
  <PresentationFormat>自定义</PresentationFormat>
  <Paragraphs>1150</Paragraphs>
  <Slides>102</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102</vt:i4>
      </vt:variant>
    </vt:vector>
  </HeadingPairs>
  <TitlesOfParts>
    <vt:vector size="111" baseType="lpstr">
      <vt:lpstr>Arial</vt:lpstr>
      <vt:lpstr>宋体</vt:lpstr>
      <vt:lpstr>Wingdings</vt:lpstr>
      <vt:lpstr>微软雅黑</vt:lpstr>
      <vt:lpstr>黑体</vt:lpstr>
      <vt:lpstr>Arial Unicode MS</vt:lpstr>
      <vt:lpstr>Calibri</vt:lpstr>
      <vt:lpstr>Office 主题​​</vt:lpstr>
      <vt:lpstr>1_Office 主题​​</vt:lpstr>
      <vt:lpstr>Python高级-爬虫</vt:lpstr>
      <vt:lpstr>目录</vt:lpstr>
      <vt:lpstr>1、基础知识</vt:lpstr>
      <vt:lpstr>为什么要学习爬虫&amp;爬虫的定义  </vt:lpstr>
      <vt:lpstr>爬虫的应用场景   </vt:lpstr>
      <vt:lpstr>爬虫的思路</vt:lpstr>
      <vt:lpstr>通用爬虫和聚焦爬虫工作流程</vt:lpstr>
      <vt:lpstr>通用搜索引擎的局限性</vt:lpstr>
      <vt:lpstr>ROBOTS协议</vt:lpstr>
      <vt:lpstr>ROBOTS协议</vt:lpstr>
      <vt:lpstr>浏览器发送HTTP请求的过程</vt:lpstr>
      <vt:lpstr>2、requests</vt:lpstr>
      <vt:lpstr>为什么要学习requests，而不是urllib？</vt:lpstr>
      <vt:lpstr>requests的作用</vt:lpstr>
      <vt:lpstr>requests的用法</vt:lpstr>
      <vt:lpstr>各种请求方式：</vt:lpstr>
      <vt:lpstr>基本的get请求</vt:lpstr>
      <vt:lpstr>带参数的GET请求：</vt:lpstr>
      <vt:lpstr>解析json</vt:lpstr>
      <vt:lpstr>简单保存一个二进制文件</vt:lpstr>
      <vt:lpstr>response.text和response.content的区别</vt:lpstr>
      <vt:lpstr>为你的请求添加头信息</vt:lpstr>
      <vt:lpstr>使用代理</vt:lpstr>
      <vt:lpstr>基本POST请求：</vt:lpstr>
      <vt:lpstr>获取cookie</vt:lpstr>
      <vt:lpstr>cookie和session的区别</vt:lpstr>
      <vt:lpstr>处理cookie和session</vt:lpstr>
      <vt:lpstr>处理cookie和session</vt:lpstr>
      <vt:lpstr>会话维持</vt:lpstr>
      <vt:lpstr>证书验证设置</vt:lpstr>
      <vt:lpstr>超时异常捕获</vt:lpstr>
      <vt:lpstr>异常处理</vt:lpstr>
      <vt:lpstr>3、数据提取</vt:lpstr>
      <vt:lpstr>什么是数据提取？</vt:lpstr>
      <vt:lpstr>数据分类</vt:lpstr>
      <vt:lpstr>数据提取之JSON</vt:lpstr>
      <vt:lpstr>数据提取之JSON</vt:lpstr>
      <vt:lpstr>数据提取之JSON</vt:lpstr>
      <vt:lpstr>json使用注意点</vt:lpstr>
      <vt:lpstr>4、动态网站数据抓取</vt:lpstr>
      <vt:lpstr>什么是AJAX：</vt:lpstr>
      <vt:lpstr>获取ajax数据的方式：</vt:lpstr>
      <vt:lpstr>Selenium+chromedriver获取动态数据：</vt:lpstr>
      <vt:lpstr>安装Selenium和chromedriver：</vt:lpstr>
      <vt:lpstr>Selenium和chromedriver：</vt:lpstr>
      <vt:lpstr>Notes：</vt:lpstr>
      <vt:lpstr>Notes：</vt:lpstr>
      <vt:lpstr>5、Beautiful Soup</vt:lpstr>
      <vt:lpstr>Beautiful Soup是什么？</vt:lpstr>
      <vt:lpstr>如何遍历文档树？</vt:lpstr>
      <vt:lpstr>如何搜索文档树？   </vt:lpstr>
      <vt:lpstr>如何搜索文档树？</vt:lpstr>
      <vt:lpstr>如何搜索文档树？   </vt:lpstr>
      <vt:lpstr>如何搜索文档树？   </vt:lpstr>
      <vt:lpstr>CSS选择器？  </vt:lpstr>
      <vt:lpstr>6、lXML</vt:lpstr>
      <vt:lpstr>如何安装lxml  </vt:lpstr>
      <vt:lpstr>lxml库  </vt:lpstr>
      <vt:lpstr>创建lxml对象  </vt:lpstr>
      <vt:lpstr>节点与属性  </vt:lpstr>
      <vt:lpstr>7、Xpath</vt:lpstr>
      <vt:lpstr>Xpath是什么？  </vt:lpstr>
      <vt:lpstr>选取节点  </vt:lpstr>
      <vt:lpstr>谓语  </vt:lpstr>
      <vt:lpstr>选取未知节点  </vt:lpstr>
      <vt:lpstr>Xpath运算符  </vt:lpstr>
      <vt:lpstr>8、Scrapy</vt:lpstr>
      <vt:lpstr>什么是Scrapy？  </vt:lpstr>
      <vt:lpstr>异步与非阻塞的区别</vt:lpstr>
      <vt:lpstr>Scrapy 框架安装和使用方法（Windows 操作系统）  </vt:lpstr>
      <vt:lpstr>Scrapy的使用  </vt:lpstr>
      <vt:lpstr>Scrapy 项目文件构成  </vt:lpstr>
      <vt:lpstr>回顾前面的爬虫流程</vt:lpstr>
      <vt:lpstr>另一种形式爬虫流程</vt:lpstr>
      <vt:lpstr>Scrapy的爬虫流程</vt:lpstr>
      <vt:lpstr>Scrapy的爬虫流程</vt:lpstr>
      <vt:lpstr>Scrapy的爬虫流程</vt:lpstr>
      <vt:lpstr>创建一个爬虫</vt:lpstr>
      <vt:lpstr>完善spider</vt:lpstr>
      <vt:lpstr>spider的数据传到pipeline</vt:lpstr>
      <vt:lpstr>使用pipeline</vt:lpstr>
      <vt:lpstr>使用pipeline</vt:lpstr>
      <vt:lpstr>设置log</vt:lpstr>
      <vt:lpstr>设置log</vt:lpstr>
      <vt:lpstr>设置log</vt:lpstr>
      <vt:lpstr>设置log</vt:lpstr>
      <vt:lpstr>设置log</vt:lpstr>
      <vt:lpstr>设置log</vt:lpstr>
      <vt:lpstr>requests请求翻页</vt:lpstr>
      <vt:lpstr>scrapy.Request() 可选参数</vt:lpstr>
      <vt:lpstr>Scrapy中的CrawlSpider</vt:lpstr>
      <vt:lpstr>Scrapy中的CrawlSpider</vt:lpstr>
      <vt:lpstr>注意点：</vt:lpstr>
      <vt:lpstr>Scrapy模拟登录之携带cookie登录:</vt:lpstr>
      <vt:lpstr>Scrapy模拟登录之携带cookie登录:</vt:lpstr>
      <vt:lpstr>Scrapy模拟登录之携带cookie登录:</vt:lpstr>
      <vt:lpstr>Scrapy模拟登录之发送post请求</vt:lpstr>
      <vt:lpstr>Scrapy模拟登录之发送post请求</vt:lpstr>
      <vt:lpstr>9、scrapy redis</vt:lpstr>
      <vt:lpstr>scrapy_redis 相关</vt:lpstr>
      <vt:lpstr>scrapy_redis的爬虫流程：</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执中</cp:lastModifiedBy>
  <cp:revision>1012</cp:revision>
  <dcterms:created xsi:type="dcterms:W3CDTF">2015-04-21T08:21:00Z</dcterms:created>
  <dcterms:modified xsi:type="dcterms:W3CDTF">2020-07-24T16:23:10Z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